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0"/>
  </p:notesMasterIdLst>
  <p:sldIdLst>
    <p:sldId id="266" r:id="rId5"/>
    <p:sldId id="308" r:id="rId6"/>
    <p:sldId id="313" r:id="rId7"/>
    <p:sldId id="326" r:id="rId8"/>
    <p:sldId id="327" r:id="rId9"/>
    <p:sldId id="311" r:id="rId10"/>
    <p:sldId id="331" r:id="rId11"/>
    <p:sldId id="332" r:id="rId12"/>
    <p:sldId id="315" r:id="rId13"/>
    <p:sldId id="328" r:id="rId14"/>
    <p:sldId id="330" r:id="rId15"/>
    <p:sldId id="329" r:id="rId16"/>
    <p:sldId id="324" r:id="rId17"/>
    <p:sldId id="312" r:id="rId18"/>
    <p:sldId id="31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19"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E466DE-77DB-41C5-8645-C1D7256C2CE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44F7F532-083E-49E4-9182-F30A25DFC7F9}">
      <dgm:prSet custT="1"/>
      <dgm:spPr>
        <a:solidFill>
          <a:schemeClr val="bg2"/>
        </a:solidFill>
      </dgm:spPr>
      <dgm:t>
        <a:bodyPr/>
        <a:lstStyle/>
        <a:p>
          <a:pPr algn="l"/>
          <a:r>
            <a:rPr lang="en-US" sz="1800" b="0" i="0" dirty="0">
              <a:solidFill>
                <a:schemeClr val="tx1"/>
              </a:solidFill>
              <a:latin typeface="Times New Roman" panose="02020603050405020304" pitchFamily="18" charset="0"/>
              <a:cs typeface="Times New Roman" panose="02020603050405020304" pitchFamily="18" charset="0"/>
            </a:rPr>
            <a:t>The Hines Competition reflects much of reality, however, for the purpose of the 2023 competition, ULI have </a:t>
          </a:r>
          <a:r>
            <a:rPr lang="en-US" sz="1800" b="0" i="0" dirty="0" err="1">
              <a:solidFill>
                <a:schemeClr val="tx1"/>
              </a:solidFill>
              <a:latin typeface="Times New Roman" panose="02020603050405020304" pitchFamily="18" charset="0"/>
              <a:cs typeface="Times New Roman" panose="02020603050405020304" pitchFamily="18" charset="0"/>
            </a:rPr>
            <a:t>customised</a:t>
          </a:r>
          <a:r>
            <a:rPr lang="en-US" sz="1800" b="0" i="0" dirty="0">
              <a:solidFill>
                <a:schemeClr val="tx1"/>
              </a:solidFill>
              <a:latin typeface="Times New Roman" panose="02020603050405020304" pitchFamily="18" charset="0"/>
              <a:cs typeface="Times New Roman" panose="02020603050405020304" pitchFamily="18" charset="0"/>
            </a:rPr>
            <a:t> the brief for this bespoke challenge.</a:t>
          </a:r>
        </a:p>
        <a:p>
          <a:pPr algn="l"/>
          <a:endParaRPr lang="en-US" sz="1800" b="0" i="0" dirty="0">
            <a:solidFill>
              <a:schemeClr val="tx1"/>
            </a:solidFill>
            <a:latin typeface="Times New Roman" panose="02020603050405020304" pitchFamily="18" charset="0"/>
            <a:cs typeface="Times New Roman" panose="02020603050405020304" pitchFamily="18" charset="0"/>
          </a:endParaRPr>
        </a:p>
        <a:p>
          <a:pPr algn="l"/>
          <a:r>
            <a:rPr lang="en-US" sz="1800" b="0" i="0" dirty="0">
              <a:solidFill>
                <a:schemeClr val="tx1"/>
              </a:solidFill>
              <a:latin typeface="Times New Roman" panose="02020603050405020304" pitchFamily="18" charset="0"/>
              <a:cs typeface="Times New Roman" panose="02020603050405020304" pitchFamily="18" charset="0"/>
            </a:rPr>
            <a:t>Within the competition brief, ULI will advise of infrastructure and site factors that will impact and support the viability of development on the selected site.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FFE25DC3-76DE-4A43-B1D5-456ECBAAE64F}" type="parTrans" cxnId="{1C976D45-B50B-4472-B9BC-6F7E52906CD8}">
      <dgm:prSet/>
      <dgm:spPr/>
      <dgm:t>
        <a:bodyPr/>
        <a:lstStyle/>
        <a:p>
          <a:endParaRPr lang="en-US"/>
        </a:p>
      </dgm:t>
    </dgm:pt>
    <dgm:pt modelId="{99F18801-EE25-4305-BEC3-CD65A3174679}" type="sibTrans" cxnId="{1C976D45-B50B-4472-B9BC-6F7E52906CD8}">
      <dgm:prSet/>
      <dgm:spPr/>
      <dgm:t>
        <a:bodyPr/>
        <a:lstStyle/>
        <a:p>
          <a:endParaRPr lang="en-US"/>
        </a:p>
      </dgm:t>
    </dgm:pt>
    <dgm:pt modelId="{D32F63E7-E37F-4299-B151-E2F94091590F}">
      <dgm:prSet custT="1"/>
      <dgm:spPr>
        <a:solidFill>
          <a:schemeClr val="bg2"/>
        </a:solidFill>
      </dgm:spPr>
      <dgm:t>
        <a:bodyPr/>
        <a:lstStyle/>
        <a:p>
          <a:pPr algn="l"/>
          <a:r>
            <a:rPr lang="en-US" sz="1800" b="0" i="0" dirty="0">
              <a:solidFill>
                <a:schemeClr val="tx1"/>
              </a:solidFill>
              <a:latin typeface="Times New Roman" panose="02020603050405020304" pitchFamily="18" charset="0"/>
              <a:cs typeface="Times New Roman" panose="02020603050405020304" pitchFamily="18" charset="0"/>
            </a:rPr>
            <a:t>The competition assumes an investment group has identified the selected site as a development opportunity.</a:t>
          </a:r>
        </a:p>
        <a:p>
          <a:pPr algn="l"/>
          <a:r>
            <a:rPr lang="en-US" sz="1800" b="0" i="0" dirty="0">
              <a:solidFill>
                <a:schemeClr val="tx1"/>
              </a:solidFill>
              <a:latin typeface="Times New Roman" panose="02020603050405020304" pitchFamily="18" charset="0"/>
              <a:cs typeface="Times New Roman" panose="02020603050405020304" pitchFamily="18" charset="0"/>
            </a:rPr>
            <a:t>The investment group has selected your team as master developer.</a:t>
          </a:r>
        </a:p>
        <a:p>
          <a:pPr algn="l"/>
          <a:r>
            <a:rPr lang="en-US" sz="1800" b="0" i="0" dirty="0">
              <a:solidFill>
                <a:schemeClr val="tx1"/>
              </a:solidFill>
              <a:latin typeface="Times New Roman" panose="02020603050405020304" pitchFamily="18" charset="0"/>
              <a:cs typeface="Times New Roman" panose="02020603050405020304" pitchFamily="18" charset="0"/>
            </a:rPr>
            <a:t>Your team is to provide a vision and proposal to transform the site into a thriving, mixed use, transit- oriented </a:t>
          </a:r>
          <a:r>
            <a:rPr lang="en-US" sz="1800" b="0" i="0" dirty="0" err="1">
              <a:solidFill>
                <a:schemeClr val="tx1"/>
              </a:solidFill>
              <a:latin typeface="Times New Roman" panose="02020603050405020304" pitchFamily="18" charset="0"/>
              <a:cs typeface="Times New Roman" panose="02020603050405020304" pitchFamily="18" charset="0"/>
            </a:rPr>
            <a:t>neighbourhood</a:t>
          </a:r>
          <a:r>
            <a:rPr lang="en-US" sz="1800" b="0" i="0" dirty="0">
              <a:solidFill>
                <a:schemeClr val="tx1"/>
              </a:solidFill>
              <a:latin typeface="Times New Roman" panose="02020603050405020304" pitchFamily="18" charset="0"/>
              <a:cs typeface="Times New Roman" panose="02020603050405020304" pitchFamily="18" charset="0"/>
            </a:rPr>
            <a:t>.</a:t>
          </a:r>
        </a:p>
        <a:p>
          <a:pPr algn="l"/>
          <a:r>
            <a:rPr lang="en-US" sz="1800" b="0" i="0" dirty="0">
              <a:solidFill>
                <a:schemeClr val="tx1"/>
              </a:solidFill>
              <a:latin typeface="Times New Roman" panose="02020603050405020304" pitchFamily="18" charset="0"/>
              <a:cs typeface="Times New Roman" panose="02020603050405020304" pitchFamily="18" charset="0"/>
            </a:rPr>
            <a:t>As master developer, your proposal must evaluate the benefits and financial possibilities of redeveloping the site as one comprehensive development site.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1DCCD519-677A-4E92-B413-B1917E9BA8C1}" type="parTrans" cxnId="{79AD3E10-A1C7-4A62-ABE9-1F49BE84DDB2}">
      <dgm:prSet/>
      <dgm:spPr/>
      <dgm:t>
        <a:bodyPr/>
        <a:lstStyle/>
        <a:p>
          <a:endParaRPr lang="en-US"/>
        </a:p>
      </dgm:t>
    </dgm:pt>
    <dgm:pt modelId="{95D5624E-5655-4350-BF53-88B83E547F67}" type="sibTrans" cxnId="{79AD3E10-A1C7-4A62-ABE9-1F49BE84DDB2}">
      <dgm:prSet/>
      <dgm:spPr/>
      <dgm:t>
        <a:bodyPr/>
        <a:lstStyle/>
        <a:p>
          <a:endParaRPr lang="en-US"/>
        </a:p>
      </dgm:t>
    </dgm:pt>
    <dgm:pt modelId="{29865D07-1B76-4418-A900-DBC9703386EA}">
      <dgm:prSet custT="1"/>
      <dgm:spPr>
        <a:solidFill>
          <a:schemeClr val="bg2"/>
        </a:solidFill>
      </dgm:spPr>
      <dgm:t>
        <a:bodyPr/>
        <a:lstStyle/>
        <a:p>
          <a:pPr algn="l"/>
          <a:r>
            <a:rPr lang="en-US" sz="1800" b="1" i="0" dirty="0">
              <a:solidFill>
                <a:schemeClr val="tx1"/>
              </a:solidFill>
              <a:latin typeface="Times New Roman" panose="02020603050405020304" pitchFamily="18" charset="0"/>
              <a:cs typeface="Times New Roman" panose="02020603050405020304" pitchFamily="18" charset="0"/>
            </a:rPr>
            <a:t>The proposal is required to</a:t>
          </a:r>
          <a:r>
            <a:rPr lang="en-US" sz="1800" b="0" i="0" dirty="0">
              <a:solidFill>
                <a:schemeClr val="tx1"/>
              </a:solidFill>
              <a:latin typeface="Times New Roman" panose="02020603050405020304" pitchFamily="18" charset="0"/>
              <a:cs typeface="Times New Roman" panose="02020603050405020304" pitchFamily="18" charset="0"/>
            </a:rPr>
            <a:t>:</a:t>
          </a:r>
        </a:p>
        <a:p>
          <a:pPr algn="l"/>
          <a:r>
            <a:rPr lang="en-US" sz="1800" b="0" i="0" dirty="0">
              <a:solidFill>
                <a:schemeClr val="tx1"/>
              </a:solidFill>
              <a:latin typeface="Times New Roman" panose="02020603050405020304" pitchFamily="18" charset="0"/>
              <a:cs typeface="Times New Roman" panose="02020603050405020304" pitchFamily="18" charset="0"/>
            </a:rPr>
            <a:t>- demonstrate to local and regional stakeholders a positive economic impact.</a:t>
          </a:r>
        </a:p>
        <a:p>
          <a:pPr algn="l"/>
          <a:r>
            <a:rPr lang="en-US" sz="1800" b="0" i="0" dirty="0">
              <a:solidFill>
                <a:schemeClr val="tx1"/>
              </a:solidFill>
              <a:latin typeface="Times New Roman" panose="02020603050405020304" pitchFamily="18" charset="0"/>
              <a:cs typeface="Times New Roman" panose="02020603050405020304" pitchFamily="18" charset="0"/>
            </a:rPr>
            <a:t>- enhance the sustainability and resilience of the Study Area, surrounding </a:t>
          </a:r>
          <a:r>
            <a:rPr lang="en-US" sz="1800" b="0" i="0" dirty="0" err="1">
              <a:solidFill>
                <a:schemeClr val="tx1"/>
              </a:solidFill>
              <a:latin typeface="Times New Roman" panose="02020603050405020304" pitchFamily="18" charset="0"/>
              <a:cs typeface="Times New Roman" panose="02020603050405020304" pitchFamily="18" charset="0"/>
            </a:rPr>
            <a:t>neighbourhoods</a:t>
          </a:r>
          <a:r>
            <a:rPr lang="en-US" sz="1800" b="0" i="0" dirty="0">
              <a:solidFill>
                <a:schemeClr val="tx1"/>
              </a:solidFill>
              <a:latin typeface="Times New Roman" panose="02020603050405020304" pitchFamily="18" charset="0"/>
              <a:cs typeface="Times New Roman" panose="02020603050405020304" pitchFamily="18" charset="0"/>
            </a:rPr>
            <a:t>, and the city at large.</a:t>
          </a:r>
        </a:p>
        <a:p>
          <a:pPr algn="l"/>
          <a:r>
            <a:rPr lang="en-US" sz="1800" b="0" i="0" dirty="0">
              <a:solidFill>
                <a:schemeClr val="tx1"/>
              </a:solidFill>
              <a:latin typeface="Times New Roman" panose="02020603050405020304" pitchFamily="18" charset="0"/>
              <a:cs typeface="Times New Roman" panose="02020603050405020304" pitchFamily="18" charset="0"/>
            </a:rPr>
            <a:t>- consider how it addresses issues of equity and housing affordability near the site and across the city.</a:t>
          </a:r>
        </a:p>
        <a:p>
          <a:pPr algn="l"/>
          <a:r>
            <a:rPr lang="en-US" sz="1800" b="0" i="0" dirty="0">
              <a:solidFill>
                <a:schemeClr val="tx1"/>
              </a:solidFill>
              <a:latin typeface="Times New Roman" panose="02020603050405020304" pitchFamily="18" charset="0"/>
              <a:cs typeface="Times New Roman" panose="02020603050405020304" pitchFamily="18" charset="0"/>
            </a:rPr>
            <a:t>- convey a broader vision for a positive influence that extends both to current residents and beyond the site.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91E0C1F4-DB16-440B-8087-4C0D6AA6AE79}" type="parTrans" cxnId="{782D377E-D9A0-4BD7-A20F-41C109DD7938}">
      <dgm:prSet/>
      <dgm:spPr/>
      <dgm:t>
        <a:bodyPr/>
        <a:lstStyle/>
        <a:p>
          <a:endParaRPr lang="en-US"/>
        </a:p>
      </dgm:t>
    </dgm:pt>
    <dgm:pt modelId="{4E1B19CE-4D9B-4A64-BFBA-54A15A52C54F}" type="sibTrans" cxnId="{782D377E-D9A0-4BD7-A20F-41C109DD7938}">
      <dgm:prSet/>
      <dgm:spPr/>
      <dgm:t>
        <a:bodyPr/>
        <a:lstStyle/>
        <a:p>
          <a:endParaRPr lang="en-US"/>
        </a:p>
      </dgm:t>
    </dgm:pt>
    <dgm:pt modelId="{7FB99C1E-3D2C-44D4-8861-DFCA96DB75A2}" type="pres">
      <dgm:prSet presAssocID="{98E466DE-77DB-41C5-8645-C1D7256C2CE0}" presName="diagram" presStyleCnt="0">
        <dgm:presLayoutVars>
          <dgm:dir/>
          <dgm:resizeHandles val="exact"/>
        </dgm:presLayoutVars>
      </dgm:prSet>
      <dgm:spPr/>
    </dgm:pt>
    <dgm:pt modelId="{943EEF09-ABE5-4B4C-ABA2-9F9D6CEFF36F}" type="pres">
      <dgm:prSet presAssocID="{44F7F532-083E-49E4-9182-F30A25DFC7F9}" presName="node" presStyleLbl="node1" presStyleIdx="0" presStyleCnt="3" custScaleY="242983" custLinFactNeighborX="-18960" custLinFactNeighborY="1522">
        <dgm:presLayoutVars>
          <dgm:bulletEnabled val="1"/>
        </dgm:presLayoutVars>
      </dgm:prSet>
      <dgm:spPr/>
    </dgm:pt>
    <dgm:pt modelId="{12B56E47-4C01-48CC-A10E-215B7F9B8AF8}" type="pres">
      <dgm:prSet presAssocID="{99F18801-EE25-4305-BEC3-CD65A3174679}" presName="sibTrans" presStyleCnt="0"/>
      <dgm:spPr/>
    </dgm:pt>
    <dgm:pt modelId="{AD1B1FC9-1DB8-4B12-A0A0-CE015F76788C}" type="pres">
      <dgm:prSet presAssocID="{D32F63E7-E37F-4299-B151-E2F94091590F}" presName="node" presStyleLbl="node1" presStyleIdx="1" presStyleCnt="3" custScaleX="117939" custScaleY="243405">
        <dgm:presLayoutVars>
          <dgm:bulletEnabled val="1"/>
        </dgm:presLayoutVars>
      </dgm:prSet>
      <dgm:spPr/>
    </dgm:pt>
    <dgm:pt modelId="{1508C33B-0BB0-484E-99F6-7362260F28BC}" type="pres">
      <dgm:prSet presAssocID="{95D5624E-5655-4350-BF53-88B83E547F67}" presName="sibTrans" presStyleCnt="0"/>
      <dgm:spPr/>
    </dgm:pt>
    <dgm:pt modelId="{31331791-0B0A-489E-8A09-13D8952AB7DA}" type="pres">
      <dgm:prSet presAssocID="{29865D07-1B76-4418-A900-DBC9703386EA}" presName="node" presStyleLbl="node1" presStyleIdx="2" presStyleCnt="3" custScaleX="116593" custScaleY="243828" custLinFactNeighborY="-396">
        <dgm:presLayoutVars>
          <dgm:bulletEnabled val="1"/>
        </dgm:presLayoutVars>
      </dgm:prSet>
      <dgm:spPr/>
    </dgm:pt>
  </dgm:ptLst>
  <dgm:cxnLst>
    <dgm:cxn modelId="{79AD3E10-A1C7-4A62-ABE9-1F49BE84DDB2}" srcId="{98E466DE-77DB-41C5-8645-C1D7256C2CE0}" destId="{D32F63E7-E37F-4299-B151-E2F94091590F}" srcOrd="1" destOrd="0" parTransId="{1DCCD519-677A-4E92-B413-B1917E9BA8C1}" sibTransId="{95D5624E-5655-4350-BF53-88B83E547F67}"/>
    <dgm:cxn modelId="{1C976D45-B50B-4472-B9BC-6F7E52906CD8}" srcId="{98E466DE-77DB-41C5-8645-C1D7256C2CE0}" destId="{44F7F532-083E-49E4-9182-F30A25DFC7F9}" srcOrd="0" destOrd="0" parTransId="{FFE25DC3-76DE-4A43-B1D5-456ECBAAE64F}" sibTransId="{99F18801-EE25-4305-BEC3-CD65A3174679}"/>
    <dgm:cxn modelId="{782D377E-D9A0-4BD7-A20F-41C109DD7938}" srcId="{98E466DE-77DB-41C5-8645-C1D7256C2CE0}" destId="{29865D07-1B76-4418-A900-DBC9703386EA}" srcOrd="2" destOrd="0" parTransId="{91E0C1F4-DB16-440B-8087-4C0D6AA6AE79}" sibTransId="{4E1B19CE-4D9B-4A64-BFBA-54A15A52C54F}"/>
    <dgm:cxn modelId="{331CCE97-7194-457D-9C4F-0C3DE8BC19FF}" type="presOf" srcId="{98E466DE-77DB-41C5-8645-C1D7256C2CE0}" destId="{7FB99C1E-3D2C-44D4-8861-DFCA96DB75A2}" srcOrd="0" destOrd="0" presId="urn:microsoft.com/office/officeart/2005/8/layout/default"/>
    <dgm:cxn modelId="{1464559E-EB60-492D-BEF2-375964AC7EB3}" type="presOf" srcId="{29865D07-1B76-4418-A900-DBC9703386EA}" destId="{31331791-0B0A-489E-8A09-13D8952AB7DA}" srcOrd="0" destOrd="0" presId="urn:microsoft.com/office/officeart/2005/8/layout/default"/>
    <dgm:cxn modelId="{C25B37BC-85F7-49AE-B264-E69CF07CB1FA}" type="presOf" srcId="{D32F63E7-E37F-4299-B151-E2F94091590F}" destId="{AD1B1FC9-1DB8-4B12-A0A0-CE015F76788C}" srcOrd="0" destOrd="0" presId="urn:microsoft.com/office/officeart/2005/8/layout/default"/>
    <dgm:cxn modelId="{067BB4DB-696A-46E0-957A-0AB9F527CA5F}" type="presOf" srcId="{44F7F532-083E-49E4-9182-F30A25DFC7F9}" destId="{943EEF09-ABE5-4B4C-ABA2-9F9D6CEFF36F}" srcOrd="0" destOrd="0" presId="urn:microsoft.com/office/officeart/2005/8/layout/default"/>
    <dgm:cxn modelId="{78EC5575-8B2C-4DBD-A516-D46B7741140C}" type="presParOf" srcId="{7FB99C1E-3D2C-44D4-8861-DFCA96DB75A2}" destId="{943EEF09-ABE5-4B4C-ABA2-9F9D6CEFF36F}" srcOrd="0" destOrd="0" presId="urn:microsoft.com/office/officeart/2005/8/layout/default"/>
    <dgm:cxn modelId="{ABADF0A2-C42A-434A-879E-6512D84F1F0E}" type="presParOf" srcId="{7FB99C1E-3D2C-44D4-8861-DFCA96DB75A2}" destId="{12B56E47-4C01-48CC-A10E-215B7F9B8AF8}" srcOrd="1" destOrd="0" presId="urn:microsoft.com/office/officeart/2005/8/layout/default"/>
    <dgm:cxn modelId="{5343DC3B-0CAF-4BE2-B4D8-80BDE9C3924A}" type="presParOf" srcId="{7FB99C1E-3D2C-44D4-8861-DFCA96DB75A2}" destId="{AD1B1FC9-1DB8-4B12-A0A0-CE015F76788C}" srcOrd="2" destOrd="0" presId="urn:microsoft.com/office/officeart/2005/8/layout/default"/>
    <dgm:cxn modelId="{C74AA41E-DD80-4363-AE35-609FABAD05AD}" type="presParOf" srcId="{7FB99C1E-3D2C-44D4-8861-DFCA96DB75A2}" destId="{1508C33B-0BB0-484E-99F6-7362260F28BC}" srcOrd="3" destOrd="0" presId="urn:microsoft.com/office/officeart/2005/8/layout/default"/>
    <dgm:cxn modelId="{AA56DE61-0B12-48A2-99A4-80D81144ABD8}" type="presParOf" srcId="{7FB99C1E-3D2C-44D4-8861-DFCA96DB75A2}" destId="{31331791-0B0A-489E-8A09-13D8952AB7D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057892-F5B6-4311-9025-93ABD4C65C9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F7DD36B-2CCB-4472-BAE9-8522CDC6BA28}">
      <dgm:prSet custT="1"/>
      <dgm:spPr>
        <a:solidFill>
          <a:schemeClr val="bg2"/>
        </a:solidFill>
        <a:ln>
          <a:solidFill>
            <a:schemeClr val="tx1"/>
          </a:solidFill>
        </a:ln>
      </dgm:spPr>
      <dgm:t>
        <a:bodyPr/>
        <a:lstStyle/>
        <a:p>
          <a:pPr algn="ctr">
            <a:lnSpc>
              <a:spcPct val="100000"/>
            </a:lnSpc>
          </a:pPr>
          <a:r>
            <a:rPr lang="en-US" sz="2000" b="1" dirty="0">
              <a:solidFill>
                <a:schemeClr val="tx1"/>
              </a:solidFill>
              <a:latin typeface="Times New Roman" panose="02020603050405020304" pitchFamily="18" charset="0"/>
              <a:cs typeface="Times New Roman" panose="02020603050405020304" pitchFamily="18" charset="0"/>
            </a:rPr>
            <a:t>Teams of three to five members supported by a sponsoring university</a:t>
          </a:r>
          <a:r>
            <a:rPr lang="en-US" sz="2000" dirty="0">
              <a:solidFill>
                <a:schemeClr val="tx1"/>
              </a:solidFill>
              <a:latin typeface="Times New Roman" panose="02020603050405020304" pitchFamily="18" charset="0"/>
              <a:cs typeface="Times New Roman" panose="02020603050405020304" pitchFamily="18" charset="0"/>
            </a:rPr>
            <a:t>. </a:t>
          </a:r>
        </a:p>
        <a:p>
          <a:pPr algn="ctr">
            <a:lnSpc>
              <a:spcPct val="100000"/>
            </a:lnSpc>
          </a:pPr>
          <a:r>
            <a:rPr lang="en-US" sz="2000" dirty="0">
              <a:solidFill>
                <a:schemeClr val="tx1"/>
              </a:solidFill>
              <a:latin typeface="Times New Roman" panose="02020603050405020304" pitchFamily="18" charset="0"/>
              <a:cs typeface="Times New Roman" panose="02020603050405020304" pitchFamily="18" charset="0"/>
            </a:rPr>
            <a:t>( University required to verify each entry)</a:t>
          </a:r>
        </a:p>
      </dgm:t>
    </dgm:pt>
    <dgm:pt modelId="{38B4DF3F-6D4C-4228-A52D-A7000211C3C9}" type="parTrans" cxnId="{1E08120B-1C28-4F0F-B988-6EC80541B483}">
      <dgm:prSet/>
      <dgm:spPr/>
      <dgm:t>
        <a:bodyPr/>
        <a:lstStyle/>
        <a:p>
          <a:endParaRPr lang="en-US"/>
        </a:p>
      </dgm:t>
    </dgm:pt>
    <dgm:pt modelId="{09D0A86C-F708-4B58-ABEA-E5D1830E4B48}" type="sibTrans" cxnId="{1E08120B-1C28-4F0F-B988-6EC80541B483}">
      <dgm:prSet/>
      <dgm:spPr/>
      <dgm:t>
        <a:bodyPr/>
        <a:lstStyle/>
        <a:p>
          <a:pPr>
            <a:lnSpc>
              <a:spcPct val="100000"/>
            </a:lnSpc>
          </a:pPr>
          <a:endParaRPr lang="en-US"/>
        </a:p>
      </dgm:t>
    </dgm:pt>
    <dgm:pt modelId="{DCF214D2-0E10-4FCB-B0C8-924C1F150F0D}">
      <dgm:prSet custT="1"/>
      <dgm:spPr>
        <a:solidFill>
          <a:schemeClr val="bg2"/>
        </a:solidFill>
        <a:ln>
          <a:solidFill>
            <a:schemeClr val="tx1"/>
          </a:solidFill>
        </a:ln>
      </dgm:spPr>
      <dgm:t>
        <a:bodyPr/>
        <a:lstStyle/>
        <a:p>
          <a:pPr algn="ctr">
            <a:lnSpc>
              <a:spcPct val="100000"/>
            </a:lnSpc>
          </a:pPr>
          <a:r>
            <a:rPr lang="en-US" sz="2000" b="1" dirty="0">
              <a:solidFill>
                <a:schemeClr val="tx1"/>
              </a:solidFill>
              <a:latin typeface="Times New Roman" panose="02020603050405020304" pitchFamily="18" charset="0"/>
              <a:cs typeface="Times New Roman" panose="02020603050405020304" pitchFamily="18" charset="0"/>
            </a:rPr>
            <a:t>Team members to cover multiple disciplines.</a:t>
          </a:r>
        </a:p>
        <a:p>
          <a:pPr algn="ctr">
            <a:lnSpc>
              <a:spcPct val="100000"/>
            </a:lnSpc>
          </a:pPr>
          <a:r>
            <a:rPr lang="en-US" sz="2000" dirty="0">
              <a:solidFill>
                <a:schemeClr val="tx1"/>
              </a:solidFill>
              <a:latin typeface="Times New Roman" panose="02020603050405020304" pitchFamily="18" charset="0"/>
              <a:cs typeface="Times New Roman" panose="02020603050405020304" pitchFamily="18" charset="0"/>
            </a:rPr>
            <a:t>(Minimum of two disciplines)</a:t>
          </a:r>
        </a:p>
      </dgm:t>
    </dgm:pt>
    <dgm:pt modelId="{00E7E844-BDE2-4846-A003-7B5D1FF233DD}" type="parTrans" cxnId="{27CCFF17-F04D-41BC-B3E6-7FE280FF961F}">
      <dgm:prSet/>
      <dgm:spPr/>
      <dgm:t>
        <a:bodyPr/>
        <a:lstStyle/>
        <a:p>
          <a:endParaRPr lang="en-US"/>
        </a:p>
      </dgm:t>
    </dgm:pt>
    <dgm:pt modelId="{3FAD7EE8-971F-4635-9B48-8D91207986C7}" type="sibTrans" cxnId="{27CCFF17-F04D-41BC-B3E6-7FE280FF961F}">
      <dgm:prSet/>
      <dgm:spPr/>
      <dgm:t>
        <a:bodyPr/>
        <a:lstStyle/>
        <a:p>
          <a:pPr>
            <a:lnSpc>
              <a:spcPct val="100000"/>
            </a:lnSpc>
          </a:pPr>
          <a:endParaRPr lang="en-US"/>
        </a:p>
      </dgm:t>
    </dgm:pt>
    <dgm:pt modelId="{65D6485A-360D-4DF0-9303-3CC8E8E6B4F7}">
      <dgm:prSet custT="1"/>
      <dgm:spPr>
        <a:solidFill>
          <a:schemeClr val="bg2"/>
        </a:solidFill>
        <a:ln>
          <a:solidFill>
            <a:schemeClr val="tx1"/>
          </a:solidFill>
        </a:ln>
      </dgm:spPr>
      <dgm:t>
        <a:bodyPr/>
        <a:lstStyle/>
        <a:p>
          <a:pPr algn="ctr">
            <a:lnSpc>
              <a:spcPct val="100000"/>
            </a:lnSpc>
          </a:pPr>
          <a:r>
            <a:rPr lang="en-US" sz="2000" b="1" dirty="0">
              <a:solidFill>
                <a:schemeClr val="tx1"/>
              </a:solidFill>
              <a:latin typeface="Times New Roman" panose="02020603050405020304" pitchFamily="18" charset="0"/>
              <a:cs typeface="Times New Roman" panose="02020603050405020304" pitchFamily="18" charset="0"/>
            </a:rPr>
            <a:t>Graduates or final year students are eligible to enter.</a:t>
          </a:r>
        </a:p>
        <a:p>
          <a:pPr algn="ctr">
            <a:lnSpc>
              <a:spcPct val="100000"/>
            </a:lnSpc>
          </a:pPr>
          <a:r>
            <a:rPr lang="en-US" sz="2000" dirty="0">
              <a:solidFill>
                <a:schemeClr val="tx1"/>
              </a:solidFill>
              <a:latin typeface="Times New Roman" panose="02020603050405020304" pitchFamily="18" charset="0"/>
              <a:cs typeface="Times New Roman" panose="02020603050405020304" pitchFamily="18" charset="0"/>
            </a:rPr>
            <a:t>(All team members are to be from one University)</a:t>
          </a:r>
        </a:p>
      </dgm:t>
    </dgm:pt>
    <dgm:pt modelId="{250CA8AC-C814-4104-8BD9-9721EA45FD35}" type="parTrans" cxnId="{21B494BA-DAB1-4D44-9A68-1B474DFFC2EC}">
      <dgm:prSet/>
      <dgm:spPr/>
      <dgm:t>
        <a:bodyPr/>
        <a:lstStyle/>
        <a:p>
          <a:endParaRPr lang="en-US"/>
        </a:p>
      </dgm:t>
    </dgm:pt>
    <dgm:pt modelId="{05856048-1F6F-4D49-8C78-10D01D23B842}" type="sibTrans" cxnId="{21B494BA-DAB1-4D44-9A68-1B474DFFC2EC}">
      <dgm:prSet/>
      <dgm:spPr/>
      <dgm:t>
        <a:bodyPr/>
        <a:lstStyle/>
        <a:p>
          <a:pPr>
            <a:lnSpc>
              <a:spcPct val="100000"/>
            </a:lnSpc>
          </a:pPr>
          <a:endParaRPr lang="en-US"/>
        </a:p>
      </dgm:t>
    </dgm:pt>
    <dgm:pt modelId="{51A716A1-C579-4D5B-B982-864E6DBA6942}">
      <dgm:prSet custT="1"/>
      <dgm:spPr>
        <a:solidFill>
          <a:schemeClr val="bg2"/>
        </a:solidFill>
        <a:ln>
          <a:solidFill>
            <a:schemeClr val="tx1"/>
          </a:solidFill>
        </a:ln>
      </dgm:spPr>
      <dgm:t>
        <a:bodyPr/>
        <a:lstStyle/>
        <a:p>
          <a:pPr algn="ctr">
            <a:lnSpc>
              <a:spcPct val="100000"/>
            </a:lnSpc>
          </a:pPr>
          <a:r>
            <a:rPr lang="en-US" sz="2000" b="1" dirty="0">
              <a:solidFill>
                <a:schemeClr val="tx1"/>
              </a:solidFill>
              <a:latin typeface="Times New Roman" panose="02020603050405020304" pitchFamily="18" charset="0"/>
              <a:cs typeface="Times New Roman" panose="02020603050405020304" pitchFamily="18" charset="0"/>
            </a:rPr>
            <a:t>One-stage submission to required format and content. </a:t>
          </a:r>
        </a:p>
        <a:p>
          <a:pPr algn="ctr">
            <a:lnSpc>
              <a:spcPct val="100000"/>
            </a:lnSpc>
          </a:pPr>
          <a:r>
            <a:rPr lang="en-US" sz="2000" dirty="0">
              <a:solidFill>
                <a:schemeClr val="tx1"/>
              </a:solidFill>
              <a:latin typeface="Times New Roman" panose="02020603050405020304" pitchFamily="18" charset="0"/>
              <a:cs typeface="Times New Roman" panose="02020603050405020304" pitchFamily="18" charset="0"/>
            </a:rPr>
            <a:t>(Shortlisted teams to present to virtual jury panel) </a:t>
          </a:r>
        </a:p>
      </dgm:t>
    </dgm:pt>
    <dgm:pt modelId="{1F3EBEE3-3485-4685-8C05-DEEE180DC290}" type="parTrans" cxnId="{7BE8E7DE-26DF-4442-8D8B-86AB97B45271}">
      <dgm:prSet/>
      <dgm:spPr/>
      <dgm:t>
        <a:bodyPr/>
        <a:lstStyle/>
        <a:p>
          <a:endParaRPr lang="en-US"/>
        </a:p>
      </dgm:t>
    </dgm:pt>
    <dgm:pt modelId="{E1394290-72EB-46BF-952B-3255E5BA41DF}" type="sibTrans" cxnId="{7BE8E7DE-26DF-4442-8D8B-86AB97B45271}">
      <dgm:prSet/>
      <dgm:spPr/>
      <dgm:t>
        <a:bodyPr/>
        <a:lstStyle/>
        <a:p>
          <a:endParaRPr lang="en-US"/>
        </a:p>
      </dgm:t>
    </dgm:pt>
    <dgm:pt modelId="{08D38B4C-610F-463D-8E4F-E27A9316F7E1}" type="pres">
      <dgm:prSet presAssocID="{C4057892-F5B6-4311-9025-93ABD4C65C96}" presName="vert0" presStyleCnt="0">
        <dgm:presLayoutVars>
          <dgm:dir/>
          <dgm:animOne val="branch"/>
          <dgm:animLvl val="lvl"/>
        </dgm:presLayoutVars>
      </dgm:prSet>
      <dgm:spPr/>
    </dgm:pt>
    <dgm:pt modelId="{0F6A1023-6121-4B20-998D-C1AD151140CE}" type="pres">
      <dgm:prSet presAssocID="{5F7DD36B-2CCB-4472-BAE9-8522CDC6BA28}" presName="thickLine" presStyleLbl="alignNode1" presStyleIdx="0" presStyleCnt="4"/>
      <dgm:spPr/>
    </dgm:pt>
    <dgm:pt modelId="{32A99482-FC3B-4266-BD6E-C74EA2F27357}" type="pres">
      <dgm:prSet presAssocID="{5F7DD36B-2CCB-4472-BAE9-8522CDC6BA28}" presName="horz1" presStyleCnt="0"/>
      <dgm:spPr/>
    </dgm:pt>
    <dgm:pt modelId="{D473A108-EF46-461B-BA04-37B001B5C3BB}" type="pres">
      <dgm:prSet presAssocID="{5F7DD36B-2CCB-4472-BAE9-8522CDC6BA28}" presName="tx1" presStyleLbl="revTx" presStyleIdx="0" presStyleCnt="4" custScaleY="80341"/>
      <dgm:spPr/>
    </dgm:pt>
    <dgm:pt modelId="{0B6FA627-5F9A-459A-9DF7-59A5727FE327}" type="pres">
      <dgm:prSet presAssocID="{5F7DD36B-2CCB-4472-BAE9-8522CDC6BA28}" presName="vert1" presStyleCnt="0"/>
      <dgm:spPr/>
    </dgm:pt>
    <dgm:pt modelId="{D0CB9832-4FBE-4CE0-B859-18C4B27709A1}" type="pres">
      <dgm:prSet presAssocID="{DCF214D2-0E10-4FCB-B0C8-924C1F150F0D}" presName="thickLine" presStyleLbl="alignNode1" presStyleIdx="1" presStyleCnt="4"/>
      <dgm:spPr/>
    </dgm:pt>
    <dgm:pt modelId="{7DCC75AD-D50E-44F6-B427-D87EBC64D20A}" type="pres">
      <dgm:prSet presAssocID="{DCF214D2-0E10-4FCB-B0C8-924C1F150F0D}" presName="horz1" presStyleCnt="0"/>
      <dgm:spPr/>
    </dgm:pt>
    <dgm:pt modelId="{0AF1DD17-33CF-4001-A589-74346364E2DF}" type="pres">
      <dgm:prSet presAssocID="{DCF214D2-0E10-4FCB-B0C8-924C1F150F0D}" presName="tx1" presStyleLbl="revTx" presStyleIdx="1" presStyleCnt="4" custScaleY="65102"/>
      <dgm:spPr/>
    </dgm:pt>
    <dgm:pt modelId="{00570A74-4003-4BD3-BF28-EF276F7070D1}" type="pres">
      <dgm:prSet presAssocID="{DCF214D2-0E10-4FCB-B0C8-924C1F150F0D}" presName="vert1" presStyleCnt="0"/>
      <dgm:spPr/>
    </dgm:pt>
    <dgm:pt modelId="{B63E37C1-E893-4734-A78A-F71C8F151B68}" type="pres">
      <dgm:prSet presAssocID="{65D6485A-360D-4DF0-9303-3CC8E8E6B4F7}" presName="thickLine" presStyleLbl="alignNode1" presStyleIdx="2" presStyleCnt="4"/>
      <dgm:spPr/>
    </dgm:pt>
    <dgm:pt modelId="{3115BA42-E153-4B9C-841D-7A632E7257A1}" type="pres">
      <dgm:prSet presAssocID="{65D6485A-360D-4DF0-9303-3CC8E8E6B4F7}" presName="horz1" presStyleCnt="0"/>
      <dgm:spPr/>
    </dgm:pt>
    <dgm:pt modelId="{F9CF8E3D-C19A-4230-8C57-CF1B9BDA5680}" type="pres">
      <dgm:prSet presAssocID="{65D6485A-360D-4DF0-9303-3CC8E8E6B4F7}" presName="tx1" presStyleLbl="revTx" presStyleIdx="2" presStyleCnt="4" custScaleY="76383"/>
      <dgm:spPr/>
    </dgm:pt>
    <dgm:pt modelId="{32261057-7219-46D0-87A6-7B42B45C4D18}" type="pres">
      <dgm:prSet presAssocID="{65D6485A-360D-4DF0-9303-3CC8E8E6B4F7}" presName="vert1" presStyleCnt="0"/>
      <dgm:spPr/>
    </dgm:pt>
    <dgm:pt modelId="{5683AC44-7D71-4CB9-B831-53F4DA8DA8E9}" type="pres">
      <dgm:prSet presAssocID="{51A716A1-C579-4D5B-B982-864E6DBA6942}" presName="thickLine" presStyleLbl="alignNode1" presStyleIdx="3" presStyleCnt="4"/>
      <dgm:spPr/>
    </dgm:pt>
    <dgm:pt modelId="{CB466EF1-1331-4846-9028-62954DC5261A}" type="pres">
      <dgm:prSet presAssocID="{51A716A1-C579-4D5B-B982-864E6DBA6942}" presName="horz1" presStyleCnt="0"/>
      <dgm:spPr/>
    </dgm:pt>
    <dgm:pt modelId="{AA43D6D8-A81B-4928-9342-B4640EBE9EFA}" type="pres">
      <dgm:prSet presAssocID="{51A716A1-C579-4D5B-B982-864E6DBA6942}" presName="tx1" presStyleLbl="revTx" presStyleIdx="3" presStyleCnt="4" custScaleY="86451"/>
      <dgm:spPr/>
    </dgm:pt>
    <dgm:pt modelId="{01F6987B-3D11-4BA4-9C23-82D0CC92C6DA}" type="pres">
      <dgm:prSet presAssocID="{51A716A1-C579-4D5B-B982-864E6DBA6942}" presName="vert1" presStyleCnt="0"/>
      <dgm:spPr/>
    </dgm:pt>
  </dgm:ptLst>
  <dgm:cxnLst>
    <dgm:cxn modelId="{1E08120B-1C28-4F0F-B988-6EC80541B483}" srcId="{C4057892-F5B6-4311-9025-93ABD4C65C96}" destId="{5F7DD36B-2CCB-4472-BAE9-8522CDC6BA28}" srcOrd="0" destOrd="0" parTransId="{38B4DF3F-6D4C-4228-A52D-A7000211C3C9}" sibTransId="{09D0A86C-F708-4B58-ABEA-E5D1830E4B48}"/>
    <dgm:cxn modelId="{D55AA810-0B28-43D1-9AF8-70DA2DABF5A9}" type="presOf" srcId="{C4057892-F5B6-4311-9025-93ABD4C65C96}" destId="{08D38B4C-610F-463D-8E4F-E27A9316F7E1}" srcOrd="0" destOrd="0" presId="urn:microsoft.com/office/officeart/2008/layout/LinedList"/>
    <dgm:cxn modelId="{27CCFF17-F04D-41BC-B3E6-7FE280FF961F}" srcId="{C4057892-F5B6-4311-9025-93ABD4C65C96}" destId="{DCF214D2-0E10-4FCB-B0C8-924C1F150F0D}" srcOrd="1" destOrd="0" parTransId="{00E7E844-BDE2-4846-A003-7B5D1FF233DD}" sibTransId="{3FAD7EE8-971F-4635-9B48-8D91207986C7}"/>
    <dgm:cxn modelId="{89780A30-DD94-4A91-9379-F3A0AC0CF699}" type="presOf" srcId="{51A716A1-C579-4D5B-B982-864E6DBA6942}" destId="{AA43D6D8-A81B-4928-9342-B4640EBE9EFA}" srcOrd="0" destOrd="0" presId="urn:microsoft.com/office/officeart/2008/layout/LinedList"/>
    <dgm:cxn modelId="{802C1830-0F5E-4712-9647-85EE5B208D0C}" type="presOf" srcId="{5F7DD36B-2CCB-4472-BAE9-8522CDC6BA28}" destId="{D473A108-EF46-461B-BA04-37B001B5C3BB}" srcOrd="0" destOrd="0" presId="urn:microsoft.com/office/officeart/2008/layout/LinedList"/>
    <dgm:cxn modelId="{2A2F5632-102C-4B06-BC9F-02DCDBF17874}" type="presOf" srcId="{65D6485A-360D-4DF0-9303-3CC8E8E6B4F7}" destId="{F9CF8E3D-C19A-4230-8C57-CF1B9BDA5680}" srcOrd="0" destOrd="0" presId="urn:microsoft.com/office/officeart/2008/layout/LinedList"/>
    <dgm:cxn modelId="{804C9B6E-5AFE-4642-AC9F-8CD333C913C9}" type="presOf" srcId="{DCF214D2-0E10-4FCB-B0C8-924C1F150F0D}" destId="{0AF1DD17-33CF-4001-A589-74346364E2DF}" srcOrd="0" destOrd="0" presId="urn:microsoft.com/office/officeart/2008/layout/LinedList"/>
    <dgm:cxn modelId="{21B494BA-DAB1-4D44-9A68-1B474DFFC2EC}" srcId="{C4057892-F5B6-4311-9025-93ABD4C65C96}" destId="{65D6485A-360D-4DF0-9303-3CC8E8E6B4F7}" srcOrd="2" destOrd="0" parTransId="{250CA8AC-C814-4104-8BD9-9721EA45FD35}" sibTransId="{05856048-1F6F-4D49-8C78-10D01D23B842}"/>
    <dgm:cxn modelId="{7BE8E7DE-26DF-4442-8D8B-86AB97B45271}" srcId="{C4057892-F5B6-4311-9025-93ABD4C65C96}" destId="{51A716A1-C579-4D5B-B982-864E6DBA6942}" srcOrd="3" destOrd="0" parTransId="{1F3EBEE3-3485-4685-8C05-DEEE180DC290}" sibTransId="{E1394290-72EB-46BF-952B-3255E5BA41DF}"/>
    <dgm:cxn modelId="{7FFFD083-42CE-4CA2-9BF8-61EFAC127096}" type="presParOf" srcId="{08D38B4C-610F-463D-8E4F-E27A9316F7E1}" destId="{0F6A1023-6121-4B20-998D-C1AD151140CE}" srcOrd="0" destOrd="0" presId="urn:microsoft.com/office/officeart/2008/layout/LinedList"/>
    <dgm:cxn modelId="{644E0F5C-4EA7-47C0-A8C5-EB6B3FF1687F}" type="presParOf" srcId="{08D38B4C-610F-463D-8E4F-E27A9316F7E1}" destId="{32A99482-FC3B-4266-BD6E-C74EA2F27357}" srcOrd="1" destOrd="0" presId="urn:microsoft.com/office/officeart/2008/layout/LinedList"/>
    <dgm:cxn modelId="{BA1DF211-E4F4-4950-9191-8EEBB01E1B0A}" type="presParOf" srcId="{32A99482-FC3B-4266-BD6E-C74EA2F27357}" destId="{D473A108-EF46-461B-BA04-37B001B5C3BB}" srcOrd="0" destOrd="0" presId="urn:microsoft.com/office/officeart/2008/layout/LinedList"/>
    <dgm:cxn modelId="{CDB972B0-ED76-48CE-AE67-9EF117D637BA}" type="presParOf" srcId="{32A99482-FC3B-4266-BD6E-C74EA2F27357}" destId="{0B6FA627-5F9A-459A-9DF7-59A5727FE327}" srcOrd="1" destOrd="0" presId="urn:microsoft.com/office/officeart/2008/layout/LinedList"/>
    <dgm:cxn modelId="{6BE19380-E5E6-42A1-89D0-BF82F000B3D3}" type="presParOf" srcId="{08D38B4C-610F-463D-8E4F-E27A9316F7E1}" destId="{D0CB9832-4FBE-4CE0-B859-18C4B27709A1}" srcOrd="2" destOrd="0" presId="urn:microsoft.com/office/officeart/2008/layout/LinedList"/>
    <dgm:cxn modelId="{3F3C539B-8DE7-491F-9F05-DF162340FDF2}" type="presParOf" srcId="{08D38B4C-610F-463D-8E4F-E27A9316F7E1}" destId="{7DCC75AD-D50E-44F6-B427-D87EBC64D20A}" srcOrd="3" destOrd="0" presId="urn:microsoft.com/office/officeart/2008/layout/LinedList"/>
    <dgm:cxn modelId="{D150F224-77F7-4244-B408-6837FBE4CD02}" type="presParOf" srcId="{7DCC75AD-D50E-44F6-B427-D87EBC64D20A}" destId="{0AF1DD17-33CF-4001-A589-74346364E2DF}" srcOrd="0" destOrd="0" presId="urn:microsoft.com/office/officeart/2008/layout/LinedList"/>
    <dgm:cxn modelId="{52087A1A-6F9F-4636-80AE-3B8761212122}" type="presParOf" srcId="{7DCC75AD-D50E-44F6-B427-D87EBC64D20A}" destId="{00570A74-4003-4BD3-BF28-EF276F7070D1}" srcOrd="1" destOrd="0" presId="urn:microsoft.com/office/officeart/2008/layout/LinedList"/>
    <dgm:cxn modelId="{EF2D3558-E667-4316-9C1D-931D02EA1891}" type="presParOf" srcId="{08D38B4C-610F-463D-8E4F-E27A9316F7E1}" destId="{B63E37C1-E893-4734-A78A-F71C8F151B68}" srcOrd="4" destOrd="0" presId="urn:microsoft.com/office/officeart/2008/layout/LinedList"/>
    <dgm:cxn modelId="{4D9E3655-6419-4386-8273-ED4D25C8C99E}" type="presParOf" srcId="{08D38B4C-610F-463D-8E4F-E27A9316F7E1}" destId="{3115BA42-E153-4B9C-841D-7A632E7257A1}" srcOrd="5" destOrd="0" presId="urn:microsoft.com/office/officeart/2008/layout/LinedList"/>
    <dgm:cxn modelId="{A244B696-CB8F-43CD-BE55-6F56BF1B71B5}" type="presParOf" srcId="{3115BA42-E153-4B9C-841D-7A632E7257A1}" destId="{F9CF8E3D-C19A-4230-8C57-CF1B9BDA5680}" srcOrd="0" destOrd="0" presId="urn:microsoft.com/office/officeart/2008/layout/LinedList"/>
    <dgm:cxn modelId="{75D84F6F-3109-44BF-9628-86112C4488B3}" type="presParOf" srcId="{3115BA42-E153-4B9C-841D-7A632E7257A1}" destId="{32261057-7219-46D0-87A6-7B42B45C4D18}" srcOrd="1" destOrd="0" presId="urn:microsoft.com/office/officeart/2008/layout/LinedList"/>
    <dgm:cxn modelId="{EF35D4D1-EFD2-4596-964D-A3ED5B942EBE}" type="presParOf" srcId="{08D38B4C-610F-463D-8E4F-E27A9316F7E1}" destId="{5683AC44-7D71-4CB9-B831-53F4DA8DA8E9}" srcOrd="6" destOrd="0" presId="urn:microsoft.com/office/officeart/2008/layout/LinedList"/>
    <dgm:cxn modelId="{28B29BE9-9FCA-4374-8B9E-BBB40A7F93E2}" type="presParOf" srcId="{08D38B4C-610F-463D-8E4F-E27A9316F7E1}" destId="{CB466EF1-1331-4846-9028-62954DC5261A}" srcOrd="7" destOrd="0" presId="urn:microsoft.com/office/officeart/2008/layout/LinedList"/>
    <dgm:cxn modelId="{AD441000-52CC-4A9B-BC61-C12E19AD07F2}" type="presParOf" srcId="{CB466EF1-1331-4846-9028-62954DC5261A}" destId="{AA43D6D8-A81B-4928-9342-B4640EBE9EFA}" srcOrd="0" destOrd="0" presId="urn:microsoft.com/office/officeart/2008/layout/LinedList"/>
    <dgm:cxn modelId="{5951F5B5-0119-478C-9C22-F109FFBC602D}" type="presParOf" srcId="{CB466EF1-1331-4846-9028-62954DC5261A}" destId="{01F6987B-3D11-4BA4-9C23-82D0CC92C6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EEF09-ABE5-4B4C-ABA2-9F9D6CEFF36F}">
      <dsp:nvSpPr>
        <dsp:cNvPr id="0" name=""/>
        <dsp:cNvSpPr/>
      </dsp:nvSpPr>
      <dsp:spPr>
        <a:xfrm>
          <a:off x="0" y="23161"/>
          <a:ext cx="3040488" cy="4432722"/>
        </a:xfrm>
        <a:prstGeom prst="rect">
          <a:avLst/>
        </a:prstGeom>
        <a:solidFill>
          <a:schemeClr val="bg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The Hines Competition reflects much of reality, however, for the purpose of the 2023 competition, ULI have </a:t>
          </a:r>
          <a:r>
            <a:rPr lang="en-US" sz="1800" b="0" i="0" kern="1200" dirty="0" err="1">
              <a:solidFill>
                <a:schemeClr val="tx1"/>
              </a:solidFill>
              <a:latin typeface="Times New Roman" panose="02020603050405020304" pitchFamily="18" charset="0"/>
              <a:cs typeface="Times New Roman" panose="02020603050405020304" pitchFamily="18" charset="0"/>
            </a:rPr>
            <a:t>customised</a:t>
          </a:r>
          <a:r>
            <a:rPr lang="en-US" sz="1800" b="0" i="0" kern="1200" dirty="0">
              <a:solidFill>
                <a:schemeClr val="tx1"/>
              </a:solidFill>
              <a:latin typeface="Times New Roman" panose="02020603050405020304" pitchFamily="18" charset="0"/>
              <a:cs typeface="Times New Roman" panose="02020603050405020304" pitchFamily="18" charset="0"/>
            </a:rPr>
            <a:t> the brief for this bespoke challenge.</a:t>
          </a:r>
        </a:p>
        <a:p>
          <a:pPr marL="0" lvl="0" indent="0" algn="l" defTabSz="800100">
            <a:lnSpc>
              <a:spcPct val="90000"/>
            </a:lnSpc>
            <a:spcBef>
              <a:spcPct val="0"/>
            </a:spcBef>
            <a:spcAft>
              <a:spcPct val="35000"/>
            </a:spcAft>
            <a:buNone/>
          </a:pPr>
          <a:endParaRPr lang="en-US" sz="1800" b="0" i="0" kern="1200" dirty="0">
            <a:solidFill>
              <a:schemeClr val="tx1"/>
            </a:solidFill>
            <a:latin typeface="Times New Roman" panose="02020603050405020304" pitchFamily="18" charset="0"/>
            <a:cs typeface="Times New Roman" panose="02020603050405020304" pitchFamily="18" charset="0"/>
          </a:endParaRP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Within the competition brief, ULI will advise of infrastructure and site factors that will impact and support the viability of development on the selected site.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0" y="23161"/>
        <a:ext cx="3040488" cy="4432722"/>
      </dsp:txXfrm>
    </dsp:sp>
    <dsp:sp modelId="{AD1B1FC9-1DB8-4B12-A0A0-CE015F76788C}">
      <dsp:nvSpPr>
        <dsp:cNvPr id="0" name=""/>
        <dsp:cNvSpPr/>
      </dsp:nvSpPr>
      <dsp:spPr>
        <a:xfrm>
          <a:off x="3378932" y="7731"/>
          <a:ext cx="3585922" cy="4440421"/>
        </a:xfrm>
        <a:prstGeom prst="rect">
          <a:avLst/>
        </a:prstGeom>
        <a:solidFill>
          <a:schemeClr val="bg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The competition assumes an investment group has identified the selected site as a development opportunity.</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The investment group has selected your team as master developer.</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Your team is to provide a vision and proposal to transform the site into a thriving, mixed use, transit- oriented </a:t>
          </a:r>
          <a:r>
            <a:rPr lang="en-US" sz="1800" b="0" i="0" kern="1200" dirty="0" err="1">
              <a:solidFill>
                <a:schemeClr val="tx1"/>
              </a:solidFill>
              <a:latin typeface="Times New Roman" panose="02020603050405020304" pitchFamily="18" charset="0"/>
              <a:cs typeface="Times New Roman" panose="02020603050405020304" pitchFamily="18" charset="0"/>
            </a:rPr>
            <a:t>neighbourhood</a:t>
          </a:r>
          <a:r>
            <a:rPr lang="en-US" sz="1800" b="0" i="0" kern="1200" dirty="0">
              <a:solidFill>
                <a:schemeClr val="tx1"/>
              </a:solidFill>
              <a:latin typeface="Times New Roman" panose="02020603050405020304" pitchFamily="18" charset="0"/>
              <a:cs typeface="Times New Roman" panose="02020603050405020304" pitchFamily="18" charset="0"/>
            </a:rPr>
            <a:t>.</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As master developer, your proposal must evaluate the benefits and financial possibilities of redeveloping the site as one comprehensive development site.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378932" y="7731"/>
        <a:ext cx="3585922" cy="4440421"/>
      </dsp:txXfrm>
    </dsp:sp>
    <dsp:sp modelId="{31331791-0B0A-489E-8A09-13D8952AB7DA}">
      <dsp:nvSpPr>
        <dsp:cNvPr id="0" name=""/>
        <dsp:cNvSpPr/>
      </dsp:nvSpPr>
      <dsp:spPr>
        <a:xfrm>
          <a:off x="7268903" y="0"/>
          <a:ext cx="3544997" cy="4448138"/>
        </a:xfrm>
        <a:prstGeom prst="rect">
          <a:avLst/>
        </a:prstGeom>
        <a:solidFill>
          <a:schemeClr val="bg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solidFill>
                <a:schemeClr val="tx1"/>
              </a:solidFill>
              <a:latin typeface="Times New Roman" panose="02020603050405020304" pitchFamily="18" charset="0"/>
              <a:cs typeface="Times New Roman" panose="02020603050405020304" pitchFamily="18" charset="0"/>
            </a:rPr>
            <a:t>The proposal is required to</a:t>
          </a:r>
          <a:r>
            <a:rPr lang="en-US" sz="1800" b="0" i="0" kern="1200" dirty="0">
              <a:solidFill>
                <a:schemeClr val="tx1"/>
              </a:solidFill>
              <a:latin typeface="Times New Roman" panose="02020603050405020304" pitchFamily="18" charset="0"/>
              <a:cs typeface="Times New Roman" panose="02020603050405020304" pitchFamily="18" charset="0"/>
            </a:rPr>
            <a:t>:</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 demonstrate to local and regional stakeholders a positive economic impact.</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 enhance the sustainability and resilience of the Study Area, surrounding </a:t>
          </a:r>
          <a:r>
            <a:rPr lang="en-US" sz="1800" b="0" i="0" kern="1200" dirty="0" err="1">
              <a:solidFill>
                <a:schemeClr val="tx1"/>
              </a:solidFill>
              <a:latin typeface="Times New Roman" panose="02020603050405020304" pitchFamily="18" charset="0"/>
              <a:cs typeface="Times New Roman" panose="02020603050405020304" pitchFamily="18" charset="0"/>
            </a:rPr>
            <a:t>neighbourhoods</a:t>
          </a:r>
          <a:r>
            <a:rPr lang="en-US" sz="1800" b="0" i="0" kern="1200" dirty="0">
              <a:solidFill>
                <a:schemeClr val="tx1"/>
              </a:solidFill>
              <a:latin typeface="Times New Roman" panose="02020603050405020304" pitchFamily="18" charset="0"/>
              <a:cs typeface="Times New Roman" panose="02020603050405020304" pitchFamily="18" charset="0"/>
            </a:rPr>
            <a:t>, and the city at large.</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 consider how it addresses issues of equity and housing affordability near the site and across the city.</a:t>
          </a:r>
        </a:p>
        <a:p>
          <a:pPr marL="0" lvl="0" indent="0" algn="l" defTabSz="800100">
            <a:lnSpc>
              <a:spcPct val="90000"/>
            </a:lnSpc>
            <a:spcBef>
              <a:spcPct val="0"/>
            </a:spcBef>
            <a:spcAft>
              <a:spcPct val="35000"/>
            </a:spcAft>
            <a:buNone/>
          </a:pPr>
          <a:r>
            <a:rPr lang="en-US" sz="1800" b="0" i="0" kern="1200" dirty="0">
              <a:solidFill>
                <a:schemeClr val="tx1"/>
              </a:solidFill>
              <a:latin typeface="Times New Roman" panose="02020603050405020304" pitchFamily="18" charset="0"/>
              <a:cs typeface="Times New Roman" panose="02020603050405020304" pitchFamily="18" charset="0"/>
            </a:rPr>
            <a:t>- convey a broader vision for a positive influence that extends both to current residents and beyond the site.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7268903" y="0"/>
        <a:ext cx="3544997" cy="4448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A1023-6121-4B20-998D-C1AD151140CE}">
      <dsp:nvSpPr>
        <dsp:cNvPr id="0" name=""/>
        <dsp:cNvSpPr/>
      </dsp:nvSpPr>
      <dsp:spPr>
        <a:xfrm>
          <a:off x="0" y="1066"/>
          <a:ext cx="74886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73A108-EF46-461B-BA04-37B001B5C3BB}">
      <dsp:nvSpPr>
        <dsp:cNvPr id="0" name=""/>
        <dsp:cNvSpPr/>
      </dsp:nvSpPr>
      <dsp:spPr>
        <a:xfrm>
          <a:off x="0" y="1066"/>
          <a:ext cx="7488687" cy="1092930"/>
        </a:xfrm>
        <a:prstGeom prst="rect">
          <a:avLst/>
        </a:prstGeom>
        <a:solidFill>
          <a:schemeClr val="bg2"/>
        </a:soli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100000"/>
            </a:lnSpc>
            <a:spcBef>
              <a:spcPct val="0"/>
            </a:spcBef>
            <a:spcAft>
              <a:spcPct val="35000"/>
            </a:spcAft>
            <a:buNone/>
          </a:pPr>
          <a:r>
            <a:rPr lang="en-US" sz="2000" b="1" kern="1200" dirty="0">
              <a:solidFill>
                <a:schemeClr val="tx1"/>
              </a:solidFill>
              <a:latin typeface="Times New Roman" panose="02020603050405020304" pitchFamily="18" charset="0"/>
              <a:cs typeface="Times New Roman" panose="02020603050405020304" pitchFamily="18" charset="0"/>
            </a:rPr>
            <a:t>Teams of three to five members supported by a sponsoring university</a:t>
          </a:r>
          <a:r>
            <a:rPr lang="en-US" sz="2000" kern="1200" dirty="0">
              <a:solidFill>
                <a:schemeClr val="tx1"/>
              </a:solidFill>
              <a:latin typeface="Times New Roman" panose="02020603050405020304" pitchFamily="18" charset="0"/>
              <a:cs typeface="Times New Roman" panose="02020603050405020304" pitchFamily="18" charset="0"/>
            </a:rPr>
            <a:t>. </a:t>
          </a:r>
        </a:p>
        <a:p>
          <a:pPr marL="0" lvl="0" indent="0" algn="ctr" defTabSz="889000">
            <a:lnSpc>
              <a:spcPct val="100000"/>
            </a:lnSpc>
            <a:spcBef>
              <a:spcPct val="0"/>
            </a:spcBef>
            <a:spcAft>
              <a:spcPct val="35000"/>
            </a:spcAft>
            <a:buNone/>
          </a:pPr>
          <a:r>
            <a:rPr lang="en-US" sz="2000" kern="1200" dirty="0">
              <a:solidFill>
                <a:schemeClr val="tx1"/>
              </a:solidFill>
              <a:latin typeface="Times New Roman" panose="02020603050405020304" pitchFamily="18" charset="0"/>
              <a:cs typeface="Times New Roman" panose="02020603050405020304" pitchFamily="18" charset="0"/>
            </a:rPr>
            <a:t>( University required to verify each entry)</a:t>
          </a:r>
        </a:p>
      </dsp:txBody>
      <dsp:txXfrm>
        <a:off x="0" y="1066"/>
        <a:ext cx="7488687" cy="1092930"/>
      </dsp:txXfrm>
    </dsp:sp>
    <dsp:sp modelId="{D0CB9832-4FBE-4CE0-B859-18C4B27709A1}">
      <dsp:nvSpPr>
        <dsp:cNvPr id="0" name=""/>
        <dsp:cNvSpPr/>
      </dsp:nvSpPr>
      <dsp:spPr>
        <a:xfrm>
          <a:off x="0" y="1093996"/>
          <a:ext cx="74886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1DD17-33CF-4001-A589-74346364E2DF}">
      <dsp:nvSpPr>
        <dsp:cNvPr id="0" name=""/>
        <dsp:cNvSpPr/>
      </dsp:nvSpPr>
      <dsp:spPr>
        <a:xfrm>
          <a:off x="0" y="1093996"/>
          <a:ext cx="7488687" cy="885624"/>
        </a:xfrm>
        <a:prstGeom prst="rect">
          <a:avLst/>
        </a:prstGeom>
        <a:solidFill>
          <a:schemeClr val="bg2"/>
        </a:soli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100000"/>
            </a:lnSpc>
            <a:spcBef>
              <a:spcPct val="0"/>
            </a:spcBef>
            <a:spcAft>
              <a:spcPct val="35000"/>
            </a:spcAft>
            <a:buNone/>
          </a:pPr>
          <a:r>
            <a:rPr lang="en-US" sz="2000" b="1" kern="1200" dirty="0">
              <a:solidFill>
                <a:schemeClr val="tx1"/>
              </a:solidFill>
              <a:latin typeface="Times New Roman" panose="02020603050405020304" pitchFamily="18" charset="0"/>
              <a:cs typeface="Times New Roman" panose="02020603050405020304" pitchFamily="18" charset="0"/>
            </a:rPr>
            <a:t>Team members to cover multiple disciplines.</a:t>
          </a:r>
        </a:p>
        <a:p>
          <a:pPr marL="0" lvl="0" indent="0" algn="ctr" defTabSz="889000">
            <a:lnSpc>
              <a:spcPct val="100000"/>
            </a:lnSpc>
            <a:spcBef>
              <a:spcPct val="0"/>
            </a:spcBef>
            <a:spcAft>
              <a:spcPct val="35000"/>
            </a:spcAft>
            <a:buNone/>
          </a:pPr>
          <a:r>
            <a:rPr lang="en-US" sz="2000" kern="1200" dirty="0">
              <a:solidFill>
                <a:schemeClr val="tx1"/>
              </a:solidFill>
              <a:latin typeface="Times New Roman" panose="02020603050405020304" pitchFamily="18" charset="0"/>
              <a:cs typeface="Times New Roman" panose="02020603050405020304" pitchFamily="18" charset="0"/>
            </a:rPr>
            <a:t>(Minimum of two disciplines)</a:t>
          </a:r>
        </a:p>
      </dsp:txBody>
      <dsp:txXfrm>
        <a:off x="0" y="1093996"/>
        <a:ext cx="7488687" cy="885624"/>
      </dsp:txXfrm>
    </dsp:sp>
    <dsp:sp modelId="{B63E37C1-E893-4734-A78A-F71C8F151B68}">
      <dsp:nvSpPr>
        <dsp:cNvPr id="0" name=""/>
        <dsp:cNvSpPr/>
      </dsp:nvSpPr>
      <dsp:spPr>
        <a:xfrm>
          <a:off x="0" y="1979621"/>
          <a:ext cx="74886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CF8E3D-C19A-4230-8C57-CF1B9BDA5680}">
      <dsp:nvSpPr>
        <dsp:cNvPr id="0" name=""/>
        <dsp:cNvSpPr/>
      </dsp:nvSpPr>
      <dsp:spPr>
        <a:xfrm>
          <a:off x="0" y="1979621"/>
          <a:ext cx="7488687" cy="1039087"/>
        </a:xfrm>
        <a:prstGeom prst="rect">
          <a:avLst/>
        </a:prstGeom>
        <a:solidFill>
          <a:schemeClr val="bg2"/>
        </a:soli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100000"/>
            </a:lnSpc>
            <a:spcBef>
              <a:spcPct val="0"/>
            </a:spcBef>
            <a:spcAft>
              <a:spcPct val="35000"/>
            </a:spcAft>
            <a:buNone/>
          </a:pPr>
          <a:r>
            <a:rPr lang="en-US" sz="2000" b="1" kern="1200" dirty="0">
              <a:solidFill>
                <a:schemeClr val="tx1"/>
              </a:solidFill>
              <a:latin typeface="Times New Roman" panose="02020603050405020304" pitchFamily="18" charset="0"/>
              <a:cs typeface="Times New Roman" panose="02020603050405020304" pitchFamily="18" charset="0"/>
            </a:rPr>
            <a:t>Graduates or final year students are eligible to enter.</a:t>
          </a:r>
        </a:p>
        <a:p>
          <a:pPr marL="0" lvl="0" indent="0" algn="ctr" defTabSz="889000">
            <a:lnSpc>
              <a:spcPct val="100000"/>
            </a:lnSpc>
            <a:spcBef>
              <a:spcPct val="0"/>
            </a:spcBef>
            <a:spcAft>
              <a:spcPct val="35000"/>
            </a:spcAft>
            <a:buNone/>
          </a:pPr>
          <a:r>
            <a:rPr lang="en-US" sz="2000" kern="1200" dirty="0">
              <a:solidFill>
                <a:schemeClr val="tx1"/>
              </a:solidFill>
              <a:latin typeface="Times New Roman" panose="02020603050405020304" pitchFamily="18" charset="0"/>
              <a:cs typeface="Times New Roman" panose="02020603050405020304" pitchFamily="18" charset="0"/>
            </a:rPr>
            <a:t>(All team members are to be from one University)</a:t>
          </a:r>
        </a:p>
      </dsp:txBody>
      <dsp:txXfrm>
        <a:off x="0" y="1979621"/>
        <a:ext cx="7488687" cy="1039087"/>
      </dsp:txXfrm>
    </dsp:sp>
    <dsp:sp modelId="{5683AC44-7D71-4CB9-B831-53F4DA8DA8E9}">
      <dsp:nvSpPr>
        <dsp:cNvPr id="0" name=""/>
        <dsp:cNvSpPr/>
      </dsp:nvSpPr>
      <dsp:spPr>
        <a:xfrm>
          <a:off x="0" y="3018708"/>
          <a:ext cx="74886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43D6D8-A81B-4928-9342-B4640EBE9EFA}">
      <dsp:nvSpPr>
        <dsp:cNvPr id="0" name=""/>
        <dsp:cNvSpPr/>
      </dsp:nvSpPr>
      <dsp:spPr>
        <a:xfrm>
          <a:off x="0" y="3018708"/>
          <a:ext cx="7488687" cy="1176048"/>
        </a:xfrm>
        <a:prstGeom prst="rect">
          <a:avLst/>
        </a:prstGeom>
        <a:solidFill>
          <a:schemeClr val="bg2"/>
        </a:soli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100000"/>
            </a:lnSpc>
            <a:spcBef>
              <a:spcPct val="0"/>
            </a:spcBef>
            <a:spcAft>
              <a:spcPct val="35000"/>
            </a:spcAft>
            <a:buNone/>
          </a:pPr>
          <a:r>
            <a:rPr lang="en-US" sz="2000" b="1" kern="1200" dirty="0">
              <a:solidFill>
                <a:schemeClr val="tx1"/>
              </a:solidFill>
              <a:latin typeface="Times New Roman" panose="02020603050405020304" pitchFamily="18" charset="0"/>
              <a:cs typeface="Times New Roman" panose="02020603050405020304" pitchFamily="18" charset="0"/>
            </a:rPr>
            <a:t>One-stage submission to required format and content. </a:t>
          </a:r>
        </a:p>
        <a:p>
          <a:pPr marL="0" lvl="0" indent="0" algn="ctr" defTabSz="889000">
            <a:lnSpc>
              <a:spcPct val="100000"/>
            </a:lnSpc>
            <a:spcBef>
              <a:spcPct val="0"/>
            </a:spcBef>
            <a:spcAft>
              <a:spcPct val="35000"/>
            </a:spcAft>
            <a:buNone/>
          </a:pPr>
          <a:r>
            <a:rPr lang="en-US" sz="2000" kern="1200" dirty="0">
              <a:solidFill>
                <a:schemeClr val="tx1"/>
              </a:solidFill>
              <a:latin typeface="Times New Roman" panose="02020603050405020304" pitchFamily="18" charset="0"/>
              <a:cs typeface="Times New Roman" panose="02020603050405020304" pitchFamily="18" charset="0"/>
            </a:rPr>
            <a:t>(Shortlisted teams to present to virtual jury panel) </a:t>
          </a:r>
        </a:p>
      </dsp:txBody>
      <dsp:txXfrm>
        <a:off x="0" y="3018708"/>
        <a:ext cx="7488687" cy="11760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8B7A9F-CBCC-49D7-A6CD-85442F000C68}" type="datetimeFigureOut">
              <a:rPr lang="en-IN" smtClean="0"/>
              <a:t>22-11-2022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33E8AF-36B6-4B26-A2F4-B55F2F52640B}" type="slidenum">
              <a:rPr lang="en-IN" smtClean="0"/>
              <a:t>‹#›</a:t>
            </a:fld>
            <a:endParaRPr lang="en-IN"/>
          </a:p>
        </p:txBody>
      </p:sp>
    </p:spTree>
    <p:extLst>
      <p:ext uri="{BB962C8B-B14F-4D97-AF65-F5344CB8AC3E}">
        <p14:creationId xmlns:p14="http://schemas.microsoft.com/office/powerpoint/2010/main" val="2635491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11/22/2022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8729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11/22/2022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898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11/22/2022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233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11/22/2022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57611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11/22/2022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0280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11/22/2022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177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11/22/2022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5070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11/22/2022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80130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11/22/2022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882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11/22/2022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014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asia.uli.org/programs/awards-and-competition/uli-hines-student-competition-asia-pacific/how-to-apply/" TargetMode="Externa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s://asia.uli.org/programs/awards-and-competition/uli-hines-student-competition-asia-pacific/faqs/"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hyperlink" Target="https://asia.uli.org/programs/awards-and-competition/uli-hines-student-competition-asia-pacific/how-to-appl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sia.uli.org/programs/awards-and-competition/uli-hines-student-competition-asia-pacific/how-to-form-a-tea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ontentsharing.net/actions/email_web_version.cfm?ep=BWkmPlfKMoWoJElAnkmPf_s12Lr2WUf5oZH1rReOiGyDv71gI9ZX6XOr678Ob0dOYWtR2tWWH-iZKCVrdZ4j4MlwQVGfrwoQuUrMzACiEmi2VMTWVkcZ6AeBvYYnZPy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hyperlink" Target="https://asia.uli.org/membership/member-benefits/" TargetMode="Externa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hyperlink" Target="https://www.linkedin.com/company/hin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sia.uli.org/programs/awards-and-competition/uli-hines-student-competition-asia-pacifi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asia.uli.org/programs/awards-and-competition/uli-hines-student-competition-asia-pacific/faqs/"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hyperlink" Target="https://asia.uli.org/programs/awards-and-competition/uli-hines-student-competition-asia-pacific/faq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hyperlink" Target="https://asia.uli.org/programs/awards-and-competition/uli-hines-student-competition-asia-pacific/?utm_source=realmagnet&amp;utm_medium=email&amp;utm_campaign=AP%3A%20HInes%20AP%20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0" name="Rectangle 2079">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50" name="Picture 2" descr="ULI Hines Student Competition Asia Pacific">
            <a:extLst>
              <a:ext uri="{FF2B5EF4-FFF2-40B4-BE49-F238E27FC236}">
                <a16:creationId xmlns:a16="http://schemas.microsoft.com/office/drawing/2014/main" id="{282B5E24-4846-9DD3-F1B6-7C000EEA740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789"/>
          <a:stretch/>
        </p:blipFill>
        <p:spPr bwMode="auto">
          <a:xfrm>
            <a:off x="643467" y="970460"/>
            <a:ext cx="10905066" cy="4396239"/>
          </a:xfrm>
          <a:prstGeom prst="rect">
            <a:avLst/>
          </a:prstGeom>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07B945E-F248-E8AD-7DB3-B05AB01AE7EF}"/>
              </a:ext>
            </a:extLst>
          </p:cNvPr>
          <p:cNvSpPr txBox="1"/>
          <p:nvPr/>
        </p:nvSpPr>
        <p:spPr>
          <a:xfrm>
            <a:off x="1187355" y="4374204"/>
            <a:ext cx="9818390" cy="1029308"/>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6000" b="1"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89591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643468" y="643467"/>
            <a:ext cx="3073550" cy="5126203"/>
          </a:xfrm>
        </p:spPr>
        <p:txBody>
          <a:bodyPr anchor="ctr">
            <a:normAutofit/>
          </a:bodyPr>
          <a:lstStyle/>
          <a:p>
            <a:pPr algn="r"/>
            <a:r>
              <a:rPr lang="en-US" sz="4400" dirty="0"/>
              <a:t>Eligibility</a:t>
            </a:r>
            <a:endParaRPr lang="en-IN" sz="4300" dirty="0"/>
          </a:p>
        </p:txBody>
      </p:sp>
      <p:cxnSp>
        <p:nvCxnSpPr>
          <p:cNvPr id="23" name="Straight Connector 22">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A5D766-FDF3-D61C-64DD-63B4560D7C3B}"/>
              </a:ext>
            </a:extLst>
          </p:cNvPr>
          <p:cNvSpPr>
            <a:spLocks noGrp="1"/>
          </p:cNvSpPr>
          <p:nvPr>
            <p:ph idx="1"/>
          </p:nvPr>
        </p:nvSpPr>
        <p:spPr>
          <a:xfrm>
            <a:off x="4558562" y="1778496"/>
            <a:ext cx="6791894" cy="3454685"/>
          </a:xfrm>
        </p:spPr>
        <p:txBody>
          <a:bodyPr anchor="ctr">
            <a:normAutofit/>
          </a:bodyPr>
          <a:lstStyle/>
          <a:p>
            <a:pPr>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Eligible teams will include </a:t>
            </a:r>
            <a:r>
              <a:rPr lang="en-US" b="1" i="0" dirty="0">
                <a:effectLst/>
                <a:latin typeface="Times New Roman" panose="02020603050405020304" pitchFamily="18" charset="0"/>
                <a:cs typeface="Times New Roman" panose="02020603050405020304" pitchFamily="18" charset="0"/>
              </a:rPr>
              <a:t>final-year undergraduate and graduate students enrolled in universities across Asia Pacific. </a:t>
            </a:r>
          </a:p>
          <a:p>
            <a:pPr marL="0" indent="0">
              <a:buNone/>
            </a:pPr>
            <a:r>
              <a:rPr lang="en-US" dirty="0">
                <a:latin typeface="Times New Roman" panose="02020603050405020304" pitchFamily="18" charset="0"/>
                <a:cs typeface="Times New Roman" panose="02020603050405020304" pitchFamily="18" charset="0"/>
              </a:rPr>
              <a:t>To participate the candidates will have to be-</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S</a:t>
            </a:r>
            <a:r>
              <a:rPr lang="en-US" b="0" i="0" dirty="0">
                <a:effectLst/>
                <a:latin typeface="Times New Roman" panose="02020603050405020304" pitchFamily="18" charset="0"/>
                <a:cs typeface="Times New Roman" panose="02020603050405020304" pitchFamily="18" charset="0"/>
              </a:rPr>
              <a:t>ponsored (i.e., overseen) by 1 principal university or institution that will endorse and verify their application.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Form a team of up to 5 members comprising of at least two different disciplines.</a:t>
            </a:r>
          </a:p>
        </p:txBody>
      </p:sp>
      <p:sp>
        <p:nvSpPr>
          <p:cNvPr id="25" name="Rectangle 24">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Graphic 6" descr="Diploma Roll">
            <a:extLst>
              <a:ext uri="{FF2B5EF4-FFF2-40B4-BE49-F238E27FC236}">
                <a16:creationId xmlns:a16="http://schemas.microsoft.com/office/drawing/2014/main" id="{A21251CF-2855-EDBE-B416-3CA0E5176A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9845" y="3308685"/>
            <a:ext cx="1507621" cy="1507621"/>
          </a:xfrm>
          <a:prstGeom prst="rect">
            <a:avLst/>
          </a:prstGeom>
        </p:spPr>
      </p:pic>
      <p:sp>
        <p:nvSpPr>
          <p:cNvPr id="6" name="TextBox 5">
            <a:extLst>
              <a:ext uri="{FF2B5EF4-FFF2-40B4-BE49-F238E27FC236}">
                <a16:creationId xmlns:a16="http://schemas.microsoft.com/office/drawing/2014/main" id="{3A2876F8-EC15-5AAD-0DE8-03B3E9C126BA}"/>
              </a:ext>
            </a:extLst>
          </p:cNvPr>
          <p:cNvSpPr txBox="1"/>
          <p:nvPr/>
        </p:nvSpPr>
        <p:spPr>
          <a:xfrm>
            <a:off x="6865034" y="5829181"/>
            <a:ext cx="5770965" cy="707886"/>
          </a:xfrm>
          <a:prstGeom prst="rect">
            <a:avLst/>
          </a:prstGeom>
          <a:noFill/>
        </p:spPr>
        <p:txBody>
          <a:bodyPr wrap="square">
            <a:spAutoFit/>
          </a:bodyPr>
          <a:lstStyle/>
          <a:p>
            <a:r>
              <a:rPr lang="en-IN" sz="1100" dirty="0">
                <a:hlinkClick r:id="rId4"/>
              </a:rPr>
              <a:t>https://asia.uli.org/programs/awards-and-competition/uli-hines-student-competition-asia-pacific/how-to-apply/</a:t>
            </a:r>
            <a:endParaRPr lang="en-IN" sz="1100" dirty="0"/>
          </a:p>
          <a:p>
            <a:endParaRPr lang="en-IN" dirty="0"/>
          </a:p>
        </p:txBody>
      </p:sp>
    </p:spTree>
    <p:extLst>
      <p:ext uri="{BB962C8B-B14F-4D97-AF65-F5344CB8AC3E}">
        <p14:creationId xmlns:p14="http://schemas.microsoft.com/office/powerpoint/2010/main" val="3423378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643468" y="643467"/>
            <a:ext cx="3073550" cy="5126203"/>
          </a:xfrm>
        </p:spPr>
        <p:txBody>
          <a:bodyPr anchor="ctr">
            <a:normAutofit/>
          </a:bodyPr>
          <a:lstStyle/>
          <a:p>
            <a:pPr algn="r"/>
            <a:r>
              <a:rPr lang="en-US" sz="4400">
                <a:solidFill>
                  <a:schemeClr val="tx1">
                    <a:lumMod val="85000"/>
                    <a:lumOff val="15000"/>
                  </a:schemeClr>
                </a:solidFill>
              </a:rPr>
              <a:t>Key Points on registration</a:t>
            </a:r>
            <a:endParaRPr lang="en-IN" sz="4300" dirty="0"/>
          </a:p>
        </p:txBody>
      </p:sp>
      <p:cxnSp>
        <p:nvCxnSpPr>
          <p:cNvPr id="23" name="Straight Connector 22">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7" name="Content Placeholder 2">
            <a:extLst>
              <a:ext uri="{FF2B5EF4-FFF2-40B4-BE49-F238E27FC236}">
                <a16:creationId xmlns:a16="http://schemas.microsoft.com/office/drawing/2014/main" id="{FA3D3001-9774-7F49-4CBF-7B59380E04E6}"/>
              </a:ext>
            </a:extLst>
          </p:cNvPr>
          <p:cNvGraphicFramePr>
            <a:graphicFrameLocks noGrp="1"/>
          </p:cNvGraphicFramePr>
          <p:nvPr>
            <p:ph idx="1"/>
            <p:extLst>
              <p:ext uri="{D42A27DB-BD31-4B8C-83A1-F6EECF244321}">
                <p14:modId xmlns:p14="http://schemas.microsoft.com/office/powerpoint/2010/main" val="732756947"/>
              </p:ext>
            </p:extLst>
          </p:nvPr>
        </p:nvGraphicFramePr>
        <p:xfrm>
          <a:off x="4442051" y="1218006"/>
          <a:ext cx="7488687" cy="4195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5ABCF0F5-235C-B150-C1FB-AC792C96AE08}"/>
              </a:ext>
            </a:extLst>
          </p:cNvPr>
          <p:cNvSpPr txBox="1"/>
          <p:nvPr/>
        </p:nvSpPr>
        <p:spPr>
          <a:xfrm>
            <a:off x="6258517" y="5709428"/>
            <a:ext cx="6096000" cy="738664"/>
          </a:xfrm>
          <a:prstGeom prst="rect">
            <a:avLst/>
          </a:prstGeom>
          <a:noFill/>
        </p:spPr>
        <p:txBody>
          <a:bodyPr wrap="square">
            <a:spAutoFit/>
          </a:bodyPr>
          <a:lstStyle/>
          <a:p>
            <a:r>
              <a:rPr lang="en-IN" sz="1200" dirty="0">
                <a:hlinkClick r:id="rId7"/>
              </a:rPr>
              <a:t>https://asia.uli.org/programs/awards-and-competition/uli-hines-student-competition-asia-pacific/faqs/</a:t>
            </a:r>
            <a:endParaRPr lang="en-IN" sz="1200" dirty="0"/>
          </a:p>
          <a:p>
            <a:endParaRPr lang="en-IN" dirty="0"/>
          </a:p>
        </p:txBody>
      </p:sp>
    </p:spTree>
    <p:extLst>
      <p:ext uri="{BB962C8B-B14F-4D97-AF65-F5344CB8AC3E}">
        <p14:creationId xmlns:p14="http://schemas.microsoft.com/office/powerpoint/2010/main" val="1871150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643468" y="643467"/>
            <a:ext cx="3073550" cy="5126203"/>
          </a:xfrm>
        </p:spPr>
        <p:txBody>
          <a:bodyPr anchor="ctr">
            <a:normAutofit/>
          </a:bodyPr>
          <a:lstStyle/>
          <a:p>
            <a:pPr algn="r"/>
            <a:r>
              <a:rPr lang="en-US" sz="4400" dirty="0">
                <a:solidFill>
                  <a:schemeClr val="tx1">
                    <a:lumMod val="85000"/>
                    <a:lumOff val="15000"/>
                  </a:schemeClr>
                </a:solidFill>
              </a:rPr>
              <a:t>How to </a:t>
            </a:r>
            <a:br>
              <a:rPr lang="en-US" sz="4400" dirty="0">
                <a:solidFill>
                  <a:schemeClr val="tx1">
                    <a:lumMod val="85000"/>
                    <a:lumOff val="15000"/>
                  </a:schemeClr>
                </a:solidFill>
              </a:rPr>
            </a:br>
            <a:r>
              <a:rPr lang="en-US" sz="4400" dirty="0">
                <a:solidFill>
                  <a:schemeClr val="tx1">
                    <a:lumMod val="85000"/>
                    <a:lumOff val="15000"/>
                  </a:schemeClr>
                </a:solidFill>
              </a:rPr>
              <a:t>apply?</a:t>
            </a:r>
            <a:endParaRPr lang="en-IN" sz="4300" dirty="0"/>
          </a:p>
        </p:txBody>
      </p:sp>
      <p:cxnSp>
        <p:nvCxnSpPr>
          <p:cNvPr id="23" name="Straight Connector 22">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Picture 2">
            <a:extLst>
              <a:ext uri="{FF2B5EF4-FFF2-40B4-BE49-F238E27FC236}">
                <a16:creationId xmlns:a16="http://schemas.microsoft.com/office/drawing/2014/main" id="{0C89DAF3-A36A-BDE3-AC95-79CA2E63A83E}"/>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 b="32755"/>
          <a:stretch/>
        </p:blipFill>
        <p:spPr bwMode="auto">
          <a:xfrm>
            <a:off x="4991372" y="177451"/>
            <a:ext cx="5926273" cy="605823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29EC9C3-EFC9-B95B-129F-FCCF24BE7C93}"/>
              </a:ext>
            </a:extLst>
          </p:cNvPr>
          <p:cNvSpPr txBox="1"/>
          <p:nvPr/>
        </p:nvSpPr>
        <p:spPr>
          <a:xfrm>
            <a:off x="0" y="5832562"/>
            <a:ext cx="6096000" cy="707886"/>
          </a:xfrm>
          <a:prstGeom prst="rect">
            <a:avLst/>
          </a:prstGeom>
          <a:noFill/>
        </p:spPr>
        <p:txBody>
          <a:bodyPr wrap="square">
            <a:spAutoFit/>
          </a:bodyPr>
          <a:lstStyle/>
          <a:p>
            <a:r>
              <a:rPr lang="en-IN" sz="1100" dirty="0">
                <a:hlinkClick r:id="rId3"/>
              </a:rPr>
              <a:t>https://asia.uli.org/programs/awards-and-competition/uli-hines-student</a:t>
            </a:r>
          </a:p>
          <a:p>
            <a:r>
              <a:rPr lang="en-IN" sz="1100" dirty="0">
                <a:hlinkClick r:id="rId3"/>
              </a:rPr>
              <a:t>-competition-asia-pacific/how-to-apply/</a:t>
            </a:r>
            <a:endParaRPr lang="en-IN" sz="1100" dirty="0"/>
          </a:p>
          <a:p>
            <a:endParaRPr lang="en-IN" dirty="0"/>
          </a:p>
        </p:txBody>
      </p:sp>
    </p:spTree>
    <p:extLst>
      <p:ext uri="{BB962C8B-B14F-4D97-AF65-F5344CB8AC3E}">
        <p14:creationId xmlns:p14="http://schemas.microsoft.com/office/powerpoint/2010/main" val="3413612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D8252F-2108-80B0-C031-3BE436226089}"/>
              </a:ext>
            </a:extLst>
          </p:cNvPr>
          <p:cNvSpPr>
            <a:spLocks noGrp="1"/>
          </p:cNvSpPr>
          <p:nvPr>
            <p:ph type="title"/>
          </p:nvPr>
        </p:nvSpPr>
        <p:spPr>
          <a:xfrm>
            <a:off x="643468" y="643467"/>
            <a:ext cx="3073550" cy="5126203"/>
          </a:xfrm>
        </p:spPr>
        <p:txBody>
          <a:bodyPr anchor="ctr">
            <a:normAutofit/>
          </a:bodyPr>
          <a:lstStyle/>
          <a:p>
            <a:pPr algn="r"/>
            <a:r>
              <a:rPr lang="en-US" dirty="0"/>
              <a:t>How to form a team?</a:t>
            </a:r>
            <a:endParaRPr lang="en-IN" dirty="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9F9A2DA-5404-D43B-C7F5-32BAF4B307DF}"/>
              </a:ext>
            </a:extLst>
          </p:cNvPr>
          <p:cNvSpPr>
            <a:spLocks noGrp="1"/>
          </p:cNvSpPr>
          <p:nvPr>
            <p:ph idx="1"/>
          </p:nvPr>
        </p:nvSpPr>
        <p:spPr>
          <a:xfrm>
            <a:off x="4308599" y="452361"/>
            <a:ext cx="7529759" cy="5508413"/>
          </a:xfrm>
        </p:spPr>
        <p:txBody>
          <a:bodyPr anchor="ctr">
            <a:normAutofit fontScale="25000" lnSpcReduction="20000"/>
          </a:bodyPr>
          <a:lstStyle/>
          <a:p>
            <a:pPr>
              <a:buFont typeface="Arial" panose="020B0604020202020204" pitchFamily="34" charset="0"/>
              <a:buChar char="•"/>
            </a:pPr>
            <a:r>
              <a:rPr lang="en-US" sz="7200" b="0" i="0" dirty="0">
                <a:solidFill>
                  <a:srgbClr val="2C303C"/>
                </a:solidFill>
                <a:effectLst/>
                <a:latin typeface="Roboto" panose="02000000000000000000" pitchFamily="2" charset="0"/>
                <a:cs typeface="Times New Roman" panose="02020603050405020304" pitchFamily="18" charset="0"/>
              </a:rPr>
              <a:t> </a:t>
            </a:r>
            <a:r>
              <a:rPr lang="en-US" sz="7200" b="0" i="0" dirty="0">
                <a:solidFill>
                  <a:srgbClr val="2C303C"/>
                </a:solidFill>
                <a:effectLst/>
                <a:latin typeface="Times New Roman" panose="02020603050405020304" pitchFamily="18" charset="0"/>
                <a:cs typeface="Times New Roman" panose="02020603050405020304" pitchFamily="18" charset="0"/>
              </a:rPr>
              <a:t>Each team may be composed of up to five final-year undergraduate or graduate students representing one sponsoring university or similar institute from the Asia Pacific region. </a:t>
            </a:r>
          </a:p>
          <a:p>
            <a:pPr>
              <a:buFont typeface="Arial" panose="020B0604020202020204" pitchFamily="34" charset="0"/>
              <a:buChar char="•"/>
            </a:pPr>
            <a:r>
              <a:rPr lang="en-US" sz="7200" dirty="0">
                <a:solidFill>
                  <a:srgbClr val="2C303C"/>
                </a:solidFill>
                <a:latin typeface="Times New Roman" panose="02020603050405020304" pitchFamily="18" charset="0"/>
                <a:cs typeface="Times New Roman" panose="02020603050405020304" pitchFamily="18" charset="0"/>
              </a:rPr>
              <a:t> </a:t>
            </a:r>
            <a:r>
              <a:rPr lang="en-US" sz="7200" b="0" i="0" dirty="0">
                <a:solidFill>
                  <a:srgbClr val="2C303C"/>
                </a:solidFill>
                <a:effectLst/>
                <a:latin typeface="Times New Roman" panose="02020603050405020304" pitchFamily="18" charset="0"/>
                <a:cs typeface="Times New Roman" panose="02020603050405020304" pitchFamily="18" charset="0"/>
              </a:rPr>
              <a:t>The team members must represent a minimum of two disciplines with one preferably a non-design-related discipline. </a:t>
            </a:r>
          </a:p>
          <a:p>
            <a:pPr>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There is no limit to how many teams may be formed at a given college or university. </a:t>
            </a:r>
          </a:p>
          <a:p>
            <a:pPr>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Each team must have at least one faculty advisor from its university. The faculty advisor can be from any </a:t>
            </a:r>
            <a:r>
              <a:rPr lang="en-US" sz="7200" b="0" i="0" dirty="0" err="1">
                <a:solidFill>
                  <a:srgbClr val="2C303C"/>
                </a:solidFill>
                <a:effectLst/>
                <a:latin typeface="Times New Roman" panose="02020603050405020304" pitchFamily="18" charset="0"/>
                <a:cs typeface="Times New Roman" panose="02020603050405020304" pitchFamily="18" charset="0"/>
              </a:rPr>
              <a:t>programme</a:t>
            </a:r>
            <a:r>
              <a:rPr lang="en-US" sz="7200" b="0" i="0" dirty="0">
                <a:solidFill>
                  <a:srgbClr val="2C303C"/>
                </a:solidFill>
                <a:effectLst/>
                <a:latin typeface="Times New Roman" panose="02020603050405020304" pitchFamily="18" charset="0"/>
                <a:cs typeface="Times New Roman" panose="02020603050405020304" pitchFamily="18" charset="0"/>
              </a:rPr>
              <a:t>. This faculty member serves only in an advisory role. They may not be an active team participant or a direct participant in producing any competition materials.  </a:t>
            </a:r>
          </a:p>
          <a:p>
            <a:pPr>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Each team can use outside professionals who agree to act as additional advisors. The professional advisors, like the faculty advisors, may not be active team participants or direct participants in producing competition materials.</a:t>
            </a:r>
          </a:p>
          <a:p>
            <a:pPr>
              <a:buFont typeface="Arial" panose="020B0604020202020204" pitchFamily="34" charset="0"/>
              <a:buChar char="•"/>
            </a:pPr>
            <a:endParaRPr lang="en-IN" dirty="0"/>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33EDDF48-C5DC-8AEF-033A-8BEAFBCB40FF}"/>
              </a:ext>
            </a:extLst>
          </p:cNvPr>
          <p:cNvSpPr txBox="1"/>
          <p:nvPr/>
        </p:nvSpPr>
        <p:spPr>
          <a:xfrm>
            <a:off x="6274891" y="5860031"/>
            <a:ext cx="6094140" cy="461665"/>
          </a:xfrm>
          <a:prstGeom prst="rect">
            <a:avLst/>
          </a:prstGeom>
          <a:noFill/>
        </p:spPr>
        <p:txBody>
          <a:bodyPr wrap="square">
            <a:spAutoFit/>
          </a:bodyPr>
          <a:lstStyle/>
          <a:p>
            <a:r>
              <a:rPr lang="en-IN" sz="1200" dirty="0">
                <a:hlinkClick r:id="rId2"/>
              </a:rPr>
              <a:t>https://asia.uli.org/programs/awards-and-competition/uli-hines-student-competition-asia-pacific/how-to-form-a-team/</a:t>
            </a:r>
            <a:endParaRPr lang="en-IN" sz="1200" dirty="0"/>
          </a:p>
        </p:txBody>
      </p:sp>
    </p:spTree>
    <p:extLst>
      <p:ext uri="{BB962C8B-B14F-4D97-AF65-F5344CB8AC3E}">
        <p14:creationId xmlns:p14="http://schemas.microsoft.com/office/powerpoint/2010/main" val="2668810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280C71-B023-7264-59BD-0AE6C55FF394}"/>
              </a:ext>
            </a:extLst>
          </p:cNvPr>
          <p:cNvSpPr>
            <a:spLocks noGrp="1"/>
          </p:cNvSpPr>
          <p:nvPr>
            <p:ph type="title"/>
          </p:nvPr>
        </p:nvSpPr>
        <p:spPr>
          <a:xfrm>
            <a:off x="643468" y="643467"/>
            <a:ext cx="3073550" cy="5126203"/>
          </a:xfrm>
        </p:spPr>
        <p:txBody>
          <a:bodyPr anchor="ctr">
            <a:normAutofit/>
          </a:bodyPr>
          <a:lstStyle/>
          <a:p>
            <a:pPr algn="r"/>
            <a:r>
              <a:rPr lang="en-US" dirty="0"/>
              <a:t>The Incentives for the students?</a:t>
            </a:r>
            <a:endParaRPr lang="en-IN" dirty="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B4B141-2D1F-9789-227A-E126136AAA0B}"/>
              </a:ext>
            </a:extLst>
          </p:cNvPr>
          <p:cNvSpPr>
            <a:spLocks noGrp="1"/>
          </p:cNvSpPr>
          <p:nvPr>
            <p:ph idx="1"/>
          </p:nvPr>
        </p:nvSpPr>
        <p:spPr>
          <a:xfrm>
            <a:off x="4363786" y="621697"/>
            <a:ext cx="6791894" cy="5147973"/>
          </a:xfrm>
        </p:spPr>
        <p:txBody>
          <a:bodyPr anchor="ctr">
            <a:normAutofit/>
          </a:bodyPr>
          <a:lstStyle/>
          <a:p>
            <a:pPr marL="0" indent="0">
              <a:buNone/>
            </a:pPr>
            <a:endParaRPr lang="en-US" b="0" i="0" dirty="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 All shortlisted finalists (up to 3 teams) shall receive a one-year ULI student membership.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b="0" i="0" dirty="0">
                <a:effectLst/>
                <a:latin typeface="Times New Roman" panose="02020603050405020304" pitchFamily="18" charset="0"/>
                <a:cs typeface="Times New Roman" panose="02020603050405020304" pitchFamily="18" charset="0"/>
              </a:rPr>
              <a:t>The winning team will enjoy a fully paid trip – flight, accommodation, and full-access ticket to the ULI Asia Pacific Summit in Singapore on 30 May – 1 June 2023. </a:t>
            </a:r>
            <a:endParaRPr lang="en-IN" dirty="0"/>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274E64B7-3E29-DB8F-CD80-42F703C47460}"/>
              </a:ext>
            </a:extLst>
          </p:cNvPr>
          <p:cNvSpPr txBox="1"/>
          <p:nvPr/>
        </p:nvSpPr>
        <p:spPr>
          <a:xfrm>
            <a:off x="7628022" y="5658195"/>
            <a:ext cx="4451153" cy="854080"/>
          </a:xfrm>
          <a:prstGeom prst="rect">
            <a:avLst/>
          </a:prstGeom>
          <a:noFill/>
        </p:spPr>
        <p:txBody>
          <a:bodyPr wrap="square">
            <a:spAutoFit/>
          </a:bodyPr>
          <a:lstStyle/>
          <a:p>
            <a:r>
              <a:rPr lang="en-IN" sz="1050" dirty="0">
                <a:hlinkClick r:id="rId2"/>
              </a:rPr>
              <a:t>https://contentsharing.net/actions/email_web_version.cfm?ep=BWkmPlfKMoWoJElAnkmPf_s12Lr2WUf5oZH1rReOiGyDv71gI9ZX6XOr678Ob0dOYWtR2tWWH-iZKCVrdZ4j4MlwQVGfrwoQuUrMzACiEmi2VMTWVkcZ6AeBvYYnZPyc</a:t>
            </a:r>
            <a:endParaRPr lang="en-IN" sz="1050" dirty="0"/>
          </a:p>
          <a:p>
            <a:endParaRPr lang="en-IN" dirty="0"/>
          </a:p>
        </p:txBody>
      </p:sp>
    </p:spTree>
    <p:extLst>
      <p:ext uri="{BB962C8B-B14F-4D97-AF65-F5344CB8AC3E}">
        <p14:creationId xmlns:p14="http://schemas.microsoft.com/office/powerpoint/2010/main" val="994970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Connect">
            <a:extLst>
              <a:ext uri="{FF2B5EF4-FFF2-40B4-BE49-F238E27FC236}">
                <a16:creationId xmlns:a16="http://schemas.microsoft.com/office/drawing/2014/main" id="{4565B38F-C7CA-A5AD-DE2A-294FB21676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911" y="1205948"/>
            <a:ext cx="3304287" cy="252640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4BD4C99-994F-49A5-75D9-617EC52E5AEF}"/>
              </a:ext>
            </a:extLst>
          </p:cNvPr>
          <p:cNvSpPr txBox="1"/>
          <p:nvPr/>
        </p:nvSpPr>
        <p:spPr>
          <a:xfrm>
            <a:off x="727911" y="4023992"/>
            <a:ext cx="3192602" cy="1200329"/>
          </a:xfrm>
          <a:prstGeom prst="rect">
            <a:avLst/>
          </a:prstGeom>
          <a:noFill/>
        </p:spPr>
        <p:txBody>
          <a:bodyPr wrap="square">
            <a:spAutoFit/>
          </a:bodyPr>
          <a:lstStyle/>
          <a:p>
            <a:pPr algn="ctr" fontAlgn="base"/>
            <a:r>
              <a:rPr lang="en-US" b="0" i="0" dirty="0">
                <a:solidFill>
                  <a:srgbClr val="2C303C"/>
                </a:solidFill>
                <a:effectLst/>
                <a:latin typeface="Roboto" panose="02000000000000000000" pitchFamily="2" charset="0"/>
              </a:rPr>
              <a:t>Connect</a:t>
            </a:r>
          </a:p>
          <a:p>
            <a:pPr algn="ctr" fontAlgn="base"/>
            <a:r>
              <a:rPr lang="en-US" b="0" i="0" dirty="0">
                <a:solidFill>
                  <a:srgbClr val="2C303C"/>
                </a:solidFill>
                <a:effectLst/>
                <a:latin typeface="inherit"/>
              </a:rPr>
              <a:t>Connect with members of the world's largest network of interdisciplinary professionals.</a:t>
            </a:r>
          </a:p>
        </p:txBody>
      </p:sp>
      <p:pic>
        <p:nvPicPr>
          <p:cNvPr id="4100" name="Picture 4" descr="Inspire">
            <a:extLst>
              <a:ext uri="{FF2B5EF4-FFF2-40B4-BE49-F238E27FC236}">
                <a16:creationId xmlns:a16="http://schemas.microsoft.com/office/drawing/2014/main" id="{D1E35E05-EE89-4069-4497-3B6A8AD1B0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3855" y="1223343"/>
            <a:ext cx="3304287" cy="252640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0E0B59D-BE50-4819-9439-F0BD1CE8B2B2}"/>
              </a:ext>
            </a:extLst>
          </p:cNvPr>
          <p:cNvSpPr txBox="1"/>
          <p:nvPr/>
        </p:nvSpPr>
        <p:spPr>
          <a:xfrm>
            <a:off x="4457114" y="4053102"/>
            <a:ext cx="3477346" cy="1477328"/>
          </a:xfrm>
          <a:prstGeom prst="rect">
            <a:avLst/>
          </a:prstGeom>
          <a:noFill/>
        </p:spPr>
        <p:txBody>
          <a:bodyPr wrap="square">
            <a:spAutoFit/>
          </a:bodyPr>
          <a:lstStyle/>
          <a:p>
            <a:pPr algn="ctr" fontAlgn="base"/>
            <a:r>
              <a:rPr lang="en-US" b="0" i="0" dirty="0">
                <a:solidFill>
                  <a:srgbClr val="2C303C"/>
                </a:solidFill>
                <a:effectLst/>
                <a:latin typeface="Roboto" panose="02000000000000000000" pitchFamily="2" charset="0"/>
              </a:rPr>
              <a:t>Inspire</a:t>
            </a:r>
          </a:p>
          <a:p>
            <a:pPr algn="ctr" fontAlgn="base"/>
            <a:r>
              <a:rPr lang="en-US" b="0" i="0" dirty="0">
                <a:solidFill>
                  <a:srgbClr val="2C303C"/>
                </a:solidFill>
                <a:effectLst/>
                <a:latin typeface="inherit"/>
              </a:rPr>
              <a:t>Inspire best practices for sustainable land use through education, mentoring, and knowledge sharing.</a:t>
            </a:r>
          </a:p>
        </p:txBody>
      </p:sp>
      <p:sp>
        <p:nvSpPr>
          <p:cNvPr id="9" name="TextBox 8">
            <a:extLst>
              <a:ext uri="{FF2B5EF4-FFF2-40B4-BE49-F238E27FC236}">
                <a16:creationId xmlns:a16="http://schemas.microsoft.com/office/drawing/2014/main" id="{C2036A24-4F1F-2A31-F1F6-E534DA5731DB}"/>
              </a:ext>
            </a:extLst>
          </p:cNvPr>
          <p:cNvSpPr txBox="1"/>
          <p:nvPr/>
        </p:nvSpPr>
        <p:spPr>
          <a:xfrm>
            <a:off x="8785577" y="4023992"/>
            <a:ext cx="3047041" cy="1477328"/>
          </a:xfrm>
          <a:prstGeom prst="rect">
            <a:avLst/>
          </a:prstGeom>
          <a:noFill/>
        </p:spPr>
        <p:txBody>
          <a:bodyPr wrap="square">
            <a:spAutoFit/>
          </a:bodyPr>
          <a:lstStyle/>
          <a:p>
            <a:pPr algn="ctr" fontAlgn="base"/>
            <a:r>
              <a:rPr lang="en-US" b="0" i="0" dirty="0">
                <a:solidFill>
                  <a:srgbClr val="2C303C"/>
                </a:solidFill>
                <a:effectLst/>
                <a:latin typeface="Roboto" panose="02000000000000000000" pitchFamily="2" charset="0"/>
              </a:rPr>
              <a:t>Lead</a:t>
            </a:r>
          </a:p>
          <a:p>
            <a:pPr algn="ctr" fontAlgn="base"/>
            <a:r>
              <a:rPr lang="en-US" b="0" i="0" dirty="0">
                <a:solidFill>
                  <a:srgbClr val="2C303C"/>
                </a:solidFill>
                <a:effectLst/>
                <a:latin typeface="inherit"/>
              </a:rPr>
              <a:t>Lead in solving community and real estate challenges through applied global experience.</a:t>
            </a:r>
          </a:p>
        </p:txBody>
      </p:sp>
      <p:pic>
        <p:nvPicPr>
          <p:cNvPr id="4102" name="Picture 6" descr="Lead">
            <a:extLst>
              <a:ext uri="{FF2B5EF4-FFF2-40B4-BE49-F238E27FC236}">
                <a16:creationId xmlns:a16="http://schemas.microsoft.com/office/drawing/2014/main" id="{671B7B08-EE5D-FAB9-B078-AE129DFA2D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1802" y="1218478"/>
            <a:ext cx="3304287" cy="252640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26D991F-F513-3F59-95CE-B94F03169A30}"/>
              </a:ext>
            </a:extLst>
          </p:cNvPr>
          <p:cNvSpPr txBox="1"/>
          <p:nvPr/>
        </p:nvSpPr>
        <p:spPr>
          <a:xfrm>
            <a:off x="2915478" y="6396335"/>
            <a:ext cx="6096000" cy="461665"/>
          </a:xfrm>
          <a:prstGeom prst="rect">
            <a:avLst/>
          </a:prstGeom>
          <a:noFill/>
        </p:spPr>
        <p:txBody>
          <a:bodyPr wrap="square">
            <a:spAutoFit/>
          </a:bodyPr>
          <a:lstStyle/>
          <a:p>
            <a:pPr algn="ctr"/>
            <a:r>
              <a:rPr lang="en-US" sz="2400" dirty="0">
                <a:solidFill>
                  <a:schemeClr val="bg1"/>
                </a:solidFill>
                <a:latin typeface="Times New Roman" panose="02020603050405020304" pitchFamily="18" charset="0"/>
                <a:cs typeface="Times New Roman" panose="02020603050405020304" pitchFamily="18" charset="0"/>
              </a:rPr>
              <a:t>Why become a member of the ULI?</a:t>
            </a:r>
            <a:endParaRPr lang="en-IN" sz="2400"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B2125F0-4DBD-9F48-C693-359B9973696A}"/>
              </a:ext>
            </a:extLst>
          </p:cNvPr>
          <p:cNvSpPr txBox="1"/>
          <p:nvPr/>
        </p:nvSpPr>
        <p:spPr>
          <a:xfrm>
            <a:off x="8441802" y="5929805"/>
            <a:ext cx="6093994" cy="461665"/>
          </a:xfrm>
          <a:prstGeom prst="rect">
            <a:avLst/>
          </a:prstGeom>
          <a:noFill/>
        </p:spPr>
        <p:txBody>
          <a:bodyPr wrap="square">
            <a:spAutoFit/>
          </a:bodyPr>
          <a:lstStyle/>
          <a:p>
            <a:r>
              <a:rPr lang="en-IN" sz="1200" dirty="0">
                <a:hlinkClick r:id="rId5"/>
              </a:rPr>
              <a:t>https://asia.uli.org/membership/member-benefits/</a:t>
            </a:r>
            <a:endParaRPr lang="en-IN" sz="1200" dirty="0"/>
          </a:p>
          <a:p>
            <a:endParaRPr lang="en-IN" sz="1200" dirty="0"/>
          </a:p>
        </p:txBody>
      </p:sp>
    </p:spTree>
    <p:extLst>
      <p:ext uri="{BB962C8B-B14F-4D97-AF65-F5344CB8AC3E}">
        <p14:creationId xmlns:p14="http://schemas.microsoft.com/office/powerpoint/2010/main" val="991113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A47F5C-50EC-416A-AE8C-6F6BB4225673}"/>
              </a:ext>
            </a:extLst>
          </p:cNvPr>
          <p:cNvSpPr>
            <a:spLocks noGrp="1"/>
          </p:cNvSpPr>
          <p:nvPr>
            <p:ph type="title"/>
          </p:nvPr>
        </p:nvSpPr>
        <p:spPr>
          <a:xfrm>
            <a:off x="643468" y="643467"/>
            <a:ext cx="3073550" cy="5126203"/>
          </a:xfrm>
        </p:spPr>
        <p:txBody>
          <a:bodyPr anchor="ctr">
            <a:normAutofit/>
          </a:bodyPr>
          <a:lstStyle/>
          <a:p>
            <a:pPr algn="r"/>
            <a:r>
              <a:rPr lang="en-US" dirty="0">
                <a:cs typeface="Aldhabi" panose="020B0604020202020204" pitchFamily="2" charset="-78"/>
              </a:rPr>
              <a:t>What is ULI?</a:t>
            </a:r>
          </a:p>
        </p:txBody>
      </p:sp>
      <p:cxnSp>
        <p:nvCxnSpPr>
          <p:cNvPr id="21" name="Straight Connector 20">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6152E30D-4126-07C3-A132-2CD7BED0CD09}"/>
              </a:ext>
            </a:extLst>
          </p:cNvPr>
          <p:cNvSpPr>
            <a:spLocks noGrp="1"/>
          </p:cNvSpPr>
          <p:nvPr>
            <p:ph idx="1"/>
          </p:nvPr>
        </p:nvSpPr>
        <p:spPr>
          <a:xfrm>
            <a:off x="4363786" y="621697"/>
            <a:ext cx="6791894" cy="5147973"/>
          </a:xfrm>
        </p:spPr>
        <p:txBody>
          <a:bodyPr anchor="ctr">
            <a:normAutofit/>
          </a:bodyPr>
          <a:lstStyle/>
          <a:p>
            <a:pPr>
              <a:buFont typeface="Arial" panose="020B0604020202020204" pitchFamily="34" charset="0"/>
              <a:buChar char="•"/>
            </a:pPr>
            <a:r>
              <a:rPr lang="en-US" b="0" i="0" dirty="0">
                <a:solidFill>
                  <a:srgbClr val="2C303C"/>
                </a:solidFill>
                <a:effectLst/>
                <a:latin typeface="Times New Roman" panose="02020603050405020304" pitchFamily="18" charset="0"/>
                <a:cs typeface="Times New Roman" panose="02020603050405020304" pitchFamily="18" charset="0"/>
              </a:rPr>
              <a:t> The Urban Land Institute (ULI) is a nonprofit research and education organization supported by its members.</a:t>
            </a:r>
          </a:p>
          <a:p>
            <a:pPr>
              <a:buFont typeface="Arial" panose="020B0604020202020204" pitchFamily="34" charset="0"/>
              <a:buChar char="•"/>
            </a:pPr>
            <a:r>
              <a:rPr lang="en-US" dirty="0">
                <a:solidFill>
                  <a:srgbClr val="2C303C"/>
                </a:solidFill>
                <a:latin typeface="Times New Roman" panose="02020603050405020304" pitchFamily="18" charset="0"/>
                <a:cs typeface="Times New Roman" panose="02020603050405020304" pitchFamily="18" charset="0"/>
              </a:rPr>
              <a:t> </a:t>
            </a:r>
            <a:r>
              <a:rPr lang="en-US" i="0" dirty="0">
                <a:effectLst/>
                <a:latin typeface="Times New Roman" panose="02020603050405020304" pitchFamily="18" charset="0"/>
                <a:cs typeface="Times New Roman" panose="02020603050405020304" pitchFamily="18" charset="0"/>
              </a:rPr>
              <a:t>Its mission is to "shape the future of the built environment for transformative impact in communities worldwide".</a:t>
            </a:r>
            <a:endParaRPr lang="en-US" b="0" i="0" dirty="0">
              <a:solidFill>
                <a:srgbClr val="2C303C"/>
              </a:solidFill>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0" i="0" dirty="0">
                <a:solidFill>
                  <a:srgbClr val="2C303C"/>
                </a:solidFill>
                <a:effectLst/>
                <a:latin typeface="Times New Roman" panose="02020603050405020304" pitchFamily="18" charset="0"/>
                <a:cs typeface="Times New Roman" panose="02020603050405020304" pitchFamily="18" charset="0"/>
              </a:rPr>
              <a:t> Founded in 1936, the Institute now has over 45,000 members worldwide representing the entire spectrum of land use and real estate development disciplines, working in private enterprise and public service</a:t>
            </a:r>
          </a:p>
          <a:p>
            <a:pPr>
              <a:buFont typeface="Arial" panose="020B0604020202020204" pitchFamily="34" charset="0"/>
              <a:buChar char="•"/>
            </a:pPr>
            <a:r>
              <a:rPr lang="en-US" b="0" i="0" dirty="0">
                <a:solidFill>
                  <a:srgbClr val="2C303C"/>
                </a:solidFill>
                <a:effectLst/>
                <a:latin typeface="Times New Roman" panose="02020603050405020304" pitchFamily="18" charset="0"/>
                <a:cs typeface="Times New Roman" panose="02020603050405020304" pitchFamily="18" charset="0"/>
              </a:rPr>
              <a:t> ULI facilitates the open exchange of ideas, information, and experience among local, national, and international industry leaders and policy makers dedicated to creating better places.</a:t>
            </a:r>
            <a:endParaRPr lang="en-US" i="0" dirty="0">
              <a:effectLst/>
              <a:latin typeface="Times New Roman" panose="02020603050405020304" pitchFamily="18" charset="0"/>
              <a:cs typeface="Times New Roman" panose="02020603050405020304" pitchFamily="18" charset="0"/>
            </a:endParaRPr>
          </a:p>
          <a:p>
            <a:pPr marL="0" indent="0">
              <a:buNone/>
            </a:pPr>
            <a:endParaRPr lang="en-US" i="0" dirty="0">
              <a:effectLst/>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552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54F4C4-BED7-5242-0693-4BA5C0EF30FD}"/>
              </a:ext>
            </a:extLst>
          </p:cNvPr>
          <p:cNvSpPr>
            <a:spLocks noGrp="1"/>
          </p:cNvSpPr>
          <p:nvPr>
            <p:ph type="title"/>
          </p:nvPr>
        </p:nvSpPr>
        <p:spPr>
          <a:xfrm>
            <a:off x="643468" y="643467"/>
            <a:ext cx="3073550" cy="5126203"/>
          </a:xfrm>
        </p:spPr>
        <p:txBody>
          <a:bodyPr anchor="ctr">
            <a:normAutofit/>
          </a:bodyPr>
          <a:lstStyle/>
          <a:p>
            <a:pPr algn="ctr"/>
            <a:r>
              <a:rPr lang="en-US" dirty="0"/>
              <a:t>Association of Hines &amp; ULI</a:t>
            </a:r>
            <a:endParaRPr lang="en-IN" dirty="0"/>
          </a:p>
        </p:txBody>
      </p:sp>
      <p:cxnSp>
        <p:nvCxnSpPr>
          <p:cNvPr id="28" name="Straight Connector 27">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5" name="Content Placeholder 2">
            <a:extLst>
              <a:ext uri="{FF2B5EF4-FFF2-40B4-BE49-F238E27FC236}">
                <a16:creationId xmlns:a16="http://schemas.microsoft.com/office/drawing/2014/main" id="{C3A893E1-ED02-788F-5D3A-36BB54DCB3ED}"/>
              </a:ext>
            </a:extLst>
          </p:cNvPr>
          <p:cNvSpPr>
            <a:spLocks noGrp="1"/>
          </p:cNvSpPr>
          <p:nvPr>
            <p:ph idx="1"/>
          </p:nvPr>
        </p:nvSpPr>
        <p:spPr>
          <a:xfrm>
            <a:off x="4357438" y="1325217"/>
            <a:ext cx="6853901" cy="4041914"/>
          </a:xfrm>
        </p:spPr>
        <p:txBody>
          <a:bodyPr anchor="ctr">
            <a:normAutofit/>
          </a:bodyPr>
          <a:lstStyle/>
          <a:p>
            <a:pPr fontAlgn="base">
              <a:lnSpc>
                <a:spcPct val="100000"/>
              </a:lnSpc>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 Longtime ULI leader </a:t>
            </a:r>
            <a:r>
              <a:rPr lang="en-US" dirty="0">
                <a:latin typeface="Times New Roman" panose="02020603050405020304" pitchFamily="18" charset="0"/>
                <a:cs typeface="Times New Roman" panose="02020603050405020304" pitchFamily="18" charset="0"/>
              </a:rPr>
              <a:t>Gerald D. Hines</a:t>
            </a:r>
            <a:r>
              <a:rPr lang="en-US" b="0" i="0" dirty="0">
                <a:effectLst/>
                <a:latin typeface="Times New Roman" panose="02020603050405020304" pitchFamily="18" charset="0"/>
                <a:cs typeface="Times New Roman" panose="02020603050405020304" pitchFamily="18" charset="0"/>
              </a:rPr>
              <a:t>, founder of the Hines real estate organization, created the competition with a generous endowment after he received the </a:t>
            </a:r>
            <a:r>
              <a:rPr lang="en-US" dirty="0">
                <a:latin typeface="Times New Roman" panose="02020603050405020304" pitchFamily="18" charset="0"/>
                <a:cs typeface="Times New Roman" panose="02020603050405020304" pitchFamily="18" charset="0"/>
              </a:rPr>
              <a:t>ULI Prize</a:t>
            </a:r>
            <a:r>
              <a:rPr lang="en-US" b="0" i="0" dirty="0">
                <a:effectLst/>
                <a:latin typeface="Times New Roman" panose="02020603050405020304" pitchFamily="18" charset="0"/>
                <a:cs typeface="Times New Roman" panose="02020603050405020304" pitchFamily="18" charset="0"/>
              </a:rPr>
              <a:t> for Visionaries in Urban Development in 2002.</a:t>
            </a:r>
          </a:p>
          <a:p>
            <a:pPr>
              <a:lnSpc>
                <a:spcPct val="100000"/>
              </a:lnSpc>
              <a:buFont typeface="Arial" panose="020B0604020202020204" pitchFamily="34" charset="0"/>
              <a:buChar char="•"/>
            </a:pPr>
            <a:r>
              <a:rPr lang="en-US" i="0" dirty="0">
                <a:effectLst/>
                <a:latin typeface="Times New Roman" panose="02020603050405020304" pitchFamily="18" charset="0"/>
                <a:cs typeface="Times New Roman" panose="02020603050405020304" pitchFamily="18" charset="0"/>
                <a:hlinkClick r:id="rId2"/>
              </a:rPr>
              <a:t> Hines</a:t>
            </a:r>
            <a:r>
              <a:rPr lang="en-US" b="0" i="0" dirty="0">
                <a:effectLst/>
                <a:latin typeface="Times New Roman" panose="02020603050405020304" pitchFamily="18" charset="0"/>
                <a:cs typeface="Times New Roman" panose="02020603050405020304" pitchFamily="18" charset="0"/>
              </a:rPr>
              <a:t> and ULI have held a student design competition in US since 2003 and in Europe since 2020.</a:t>
            </a:r>
          </a:p>
          <a:p>
            <a:pPr>
              <a:lnSpc>
                <a:spcPct val="10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ULI has a substantial and growing presence in Asia pacific with more than 2600 members. Hines and ULI for the first time have teamed up to start a design competition in Asia Pacific. </a:t>
            </a:r>
            <a:endParaRPr lang="en-US" b="0" i="0" dirty="0">
              <a:effectLst/>
              <a:latin typeface="-apple-system"/>
            </a:endParaRPr>
          </a:p>
          <a:p>
            <a:pPr>
              <a:buFont typeface="Arial" panose="020B0604020202020204" pitchFamily="34" charset="0"/>
              <a:buChar char="•"/>
            </a:pPr>
            <a:endParaRPr lang="en-IN" dirty="0"/>
          </a:p>
        </p:txBody>
      </p:sp>
      <p:sp>
        <p:nvSpPr>
          <p:cNvPr id="30" name="Rectangle 29">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3271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F1489-D184-3C7A-6CB4-326F9F2A3EF8}"/>
              </a:ext>
            </a:extLst>
          </p:cNvPr>
          <p:cNvSpPr>
            <a:spLocks noGrp="1"/>
          </p:cNvSpPr>
          <p:nvPr>
            <p:ph type="title"/>
          </p:nvPr>
        </p:nvSpPr>
        <p:spPr>
          <a:xfrm>
            <a:off x="643468" y="643467"/>
            <a:ext cx="3073550" cy="5126203"/>
          </a:xfrm>
        </p:spPr>
        <p:txBody>
          <a:bodyPr anchor="ctr">
            <a:normAutofit/>
          </a:bodyPr>
          <a:lstStyle/>
          <a:p>
            <a:pPr algn="r"/>
            <a:r>
              <a:rPr lang="en-US" dirty="0"/>
              <a:t>ULI expands to India</a:t>
            </a:r>
            <a:endParaRPr lang="en-IN" dirty="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FE042D-4FA6-8C5A-D7FB-72647B15D33F}"/>
              </a:ext>
            </a:extLst>
          </p:cNvPr>
          <p:cNvSpPr>
            <a:spLocks noGrp="1"/>
          </p:cNvSpPr>
          <p:nvPr>
            <p:ph idx="1"/>
          </p:nvPr>
        </p:nvSpPr>
        <p:spPr>
          <a:xfrm>
            <a:off x="4363786" y="621697"/>
            <a:ext cx="6791894" cy="5147973"/>
          </a:xfrm>
        </p:spPr>
        <p:txBody>
          <a:bodyPr anchor="ctr">
            <a:normAutofit/>
          </a:bodyPr>
          <a:lstStyle/>
          <a:p>
            <a:pPr>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 On 7</a:t>
            </a:r>
            <a:r>
              <a:rPr lang="en-US" b="0" i="0" baseline="30000" dirty="0">
                <a:effectLst/>
                <a:latin typeface="Times New Roman" panose="02020603050405020304" pitchFamily="18" charset="0"/>
                <a:cs typeface="Times New Roman" panose="02020603050405020304" pitchFamily="18" charset="0"/>
              </a:rPr>
              <a:t>th</a:t>
            </a:r>
            <a:r>
              <a:rPr lang="en-US" b="0" i="0" dirty="0">
                <a:effectLst/>
                <a:latin typeface="Times New Roman" panose="02020603050405020304" pitchFamily="18" charset="0"/>
                <a:cs typeface="Times New Roman" panose="02020603050405020304" pitchFamily="18" charset="0"/>
              </a:rPr>
              <a:t> Oct 2022 ULI announced its expansion into India to advance the country’s growing real estate sector providing leadership, education, and a platform to highlight awareness of global best practices in land development and built environment.</a:t>
            </a:r>
          </a:p>
          <a:p>
            <a:pPr>
              <a:buFont typeface="Arial" panose="020B0604020202020204" pitchFamily="34" charset="0"/>
              <a:buChar char="•"/>
            </a:pPr>
            <a:r>
              <a:rPr lang="en-IN" b="0" i="0" dirty="0">
                <a:effectLst/>
                <a:latin typeface="Times New Roman" panose="02020603050405020304" pitchFamily="18" charset="0"/>
                <a:cs typeface="Times New Roman" panose="02020603050405020304" pitchFamily="18" charset="0"/>
              </a:rPr>
              <a:t> ULI’s founding partners in India include Hines, </a:t>
            </a:r>
            <a:r>
              <a:rPr lang="en-IN" b="0" i="0" dirty="0" err="1">
                <a:effectLst/>
                <a:latin typeface="Times New Roman" panose="02020603050405020304" pitchFamily="18" charset="0"/>
                <a:cs typeface="Times New Roman" panose="02020603050405020304" pitchFamily="18" charset="0"/>
              </a:rPr>
              <a:t>Anarock</a:t>
            </a:r>
            <a:r>
              <a:rPr lang="en-IN" b="0" i="0" dirty="0">
                <a:effectLst/>
                <a:latin typeface="Times New Roman" panose="02020603050405020304" pitchFamily="18" charset="0"/>
                <a:cs typeface="Times New Roman" panose="02020603050405020304" pitchFamily="18" charset="0"/>
              </a:rPr>
              <a:t> Consultants, Blackstone, Brookfield, K Raheja Corp, RMZ Corp, Tata Realty, and the Xander Group. </a:t>
            </a:r>
            <a:endParaRPr lang="en-IN"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0634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F1489-D184-3C7A-6CB4-326F9F2A3EF8}"/>
              </a:ext>
            </a:extLst>
          </p:cNvPr>
          <p:cNvSpPr>
            <a:spLocks noGrp="1"/>
          </p:cNvSpPr>
          <p:nvPr>
            <p:ph type="title"/>
          </p:nvPr>
        </p:nvSpPr>
        <p:spPr>
          <a:xfrm>
            <a:off x="643468" y="643467"/>
            <a:ext cx="3398584" cy="5126203"/>
          </a:xfrm>
        </p:spPr>
        <p:txBody>
          <a:bodyPr anchor="ctr">
            <a:normAutofit/>
          </a:bodyPr>
          <a:lstStyle/>
          <a:p>
            <a:pPr algn="r"/>
            <a:r>
              <a:rPr lang="en-US" sz="4800" dirty="0">
                <a:latin typeface="+mj-lt"/>
              </a:rPr>
              <a:t>About the Competition</a:t>
            </a:r>
            <a:endParaRPr lang="en-IN" dirty="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FE042D-4FA6-8C5A-D7FB-72647B15D33F}"/>
              </a:ext>
            </a:extLst>
          </p:cNvPr>
          <p:cNvSpPr>
            <a:spLocks noGrp="1"/>
          </p:cNvSpPr>
          <p:nvPr>
            <p:ph idx="1"/>
          </p:nvPr>
        </p:nvSpPr>
        <p:spPr>
          <a:xfrm>
            <a:off x="4363786" y="621697"/>
            <a:ext cx="6791894" cy="5147973"/>
          </a:xfrm>
        </p:spPr>
        <p:txBody>
          <a:bodyPr anchor="ctr">
            <a:normAutofit/>
          </a:bodyPr>
          <a:lstStyle/>
          <a:p>
            <a:r>
              <a:rPr lang="en-US" b="0" i="0" dirty="0">
                <a:effectLst/>
                <a:latin typeface="Times New Roman" panose="02020603050405020304" pitchFamily="18" charset="0"/>
                <a:cs typeface="Times New Roman" panose="02020603050405020304" pitchFamily="18" charset="0"/>
              </a:rPr>
              <a:t> </a:t>
            </a:r>
            <a:r>
              <a:rPr lang="en-US" b="0" i="0" dirty="0">
                <a:solidFill>
                  <a:srgbClr val="2C303C"/>
                </a:solidFill>
                <a:effectLst/>
                <a:latin typeface="Times New Roman" panose="02020603050405020304" pitchFamily="18" charset="0"/>
                <a:cs typeface="Times New Roman" panose="02020603050405020304" pitchFamily="18" charset="0"/>
              </a:rPr>
              <a:t>The competition is part of the ULI’s ongoing effort to raise interest among young people</a:t>
            </a:r>
          </a:p>
          <a:p>
            <a:r>
              <a:rPr lang="en-US" b="0" i="0" dirty="0">
                <a:solidFill>
                  <a:srgbClr val="2C303C"/>
                </a:solidFill>
                <a:effectLst/>
                <a:latin typeface="Times New Roman" panose="02020603050405020304" pitchFamily="18" charset="0"/>
                <a:cs typeface="Times New Roman" panose="02020603050405020304" pitchFamily="18" charset="0"/>
              </a:rPr>
              <a:t> in creating better communities, </a:t>
            </a:r>
          </a:p>
          <a:p>
            <a:r>
              <a:rPr lang="en-US" b="0" i="0" dirty="0">
                <a:solidFill>
                  <a:srgbClr val="2C303C"/>
                </a:solidFill>
                <a:effectLst/>
                <a:latin typeface="Times New Roman" panose="02020603050405020304" pitchFamily="18" charset="0"/>
                <a:cs typeface="Times New Roman" panose="02020603050405020304" pitchFamily="18" charset="0"/>
              </a:rPr>
              <a:t>improving development patterns, </a:t>
            </a:r>
          </a:p>
          <a:p>
            <a:r>
              <a:rPr lang="en-US" b="0" i="0" dirty="0">
                <a:solidFill>
                  <a:srgbClr val="2C303C"/>
                </a:solidFill>
                <a:effectLst/>
                <a:latin typeface="Times New Roman" panose="02020603050405020304" pitchFamily="18" charset="0"/>
                <a:cs typeface="Times New Roman" panose="02020603050405020304" pitchFamily="18" charset="0"/>
              </a:rPr>
              <a:t>and increasing awareness of the need for multidisciplinary solutions to development and design challenges. </a:t>
            </a:r>
            <a:endParaRPr lang="en-US" b="0" i="0" dirty="0">
              <a:effectLst/>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356C1C76-EC35-90B1-86BE-50DF8CD00872}"/>
              </a:ext>
            </a:extLst>
          </p:cNvPr>
          <p:cNvSpPr txBox="1"/>
          <p:nvPr/>
        </p:nvSpPr>
        <p:spPr>
          <a:xfrm>
            <a:off x="4363785" y="982397"/>
            <a:ext cx="6093994" cy="584775"/>
          </a:xfrm>
          <a:prstGeom prst="rect">
            <a:avLst/>
          </a:prstGeom>
          <a:noFill/>
        </p:spPr>
        <p:txBody>
          <a:bodyPr wrap="square">
            <a:spAutoFit/>
          </a:bodyPr>
          <a:lstStyle/>
          <a:p>
            <a:r>
              <a:rPr lang="en-US" sz="3200" u="sng" dirty="0">
                <a:latin typeface="+mj-lt"/>
              </a:rPr>
              <a:t>Vision</a:t>
            </a:r>
            <a:endParaRPr lang="en-IN" sz="3200" u="sng" dirty="0">
              <a:latin typeface="+mj-lt"/>
            </a:endParaRPr>
          </a:p>
        </p:txBody>
      </p:sp>
      <p:pic>
        <p:nvPicPr>
          <p:cNvPr id="6" name="Graphic 5" descr="Business Growth">
            <a:extLst>
              <a:ext uri="{FF2B5EF4-FFF2-40B4-BE49-F238E27FC236}">
                <a16:creationId xmlns:a16="http://schemas.microsoft.com/office/drawing/2014/main" id="{23C54EBD-0B0E-016C-DDC2-68129E890B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56739" y="474080"/>
            <a:ext cx="1329305" cy="1329305"/>
          </a:xfrm>
          <a:prstGeom prst="rect">
            <a:avLst/>
          </a:prstGeom>
        </p:spPr>
      </p:pic>
    </p:spTree>
    <p:extLst>
      <p:ext uri="{BB962C8B-B14F-4D97-AF65-F5344CB8AC3E}">
        <p14:creationId xmlns:p14="http://schemas.microsoft.com/office/powerpoint/2010/main" val="195818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643468" y="643467"/>
            <a:ext cx="3073550" cy="5126203"/>
          </a:xfrm>
        </p:spPr>
        <p:txBody>
          <a:bodyPr anchor="ctr">
            <a:normAutofit/>
          </a:bodyPr>
          <a:lstStyle/>
          <a:p>
            <a:pPr algn="r"/>
            <a:r>
              <a:rPr lang="en-US" sz="4000" dirty="0">
                <a:latin typeface="+mj-lt"/>
              </a:rPr>
              <a:t>About the</a:t>
            </a:r>
            <a:br>
              <a:rPr lang="en-US" sz="4000" dirty="0">
                <a:latin typeface="+mj-lt"/>
              </a:rPr>
            </a:br>
            <a:r>
              <a:rPr lang="en-US" sz="4000" dirty="0">
                <a:latin typeface="+mj-lt"/>
              </a:rPr>
              <a:t> Competition</a:t>
            </a:r>
            <a:endParaRPr lang="en-IN" sz="4300" dirty="0"/>
          </a:p>
        </p:txBody>
      </p:sp>
      <p:cxnSp>
        <p:nvCxnSpPr>
          <p:cNvPr id="23" name="Straight Connector 22">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A5D766-FDF3-D61C-64DD-63B4560D7C3B}"/>
              </a:ext>
            </a:extLst>
          </p:cNvPr>
          <p:cNvSpPr>
            <a:spLocks noGrp="1"/>
          </p:cNvSpPr>
          <p:nvPr>
            <p:ph idx="1"/>
          </p:nvPr>
        </p:nvSpPr>
        <p:spPr>
          <a:xfrm>
            <a:off x="4363785" y="621697"/>
            <a:ext cx="7668557" cy="5147973"/>
          </a:xfrm>
        </p:spPr>
        <p:txBody>
          <a:bodyPr anchor="ctr">
            <a:normAutofit fontScale="25000" lnSpcReduction="20000"/>
          </a:bodyPr>
          <a:lstStyle/>
          <a:p>
            <a:pPr marL="0" indent="0">
              <a:lnSpc>
                <a:spcPct val="150000"/>
              </a:lnSpc>
              <a:buNone/>
            </a:pPr>
            <a:r>
              <a:rPr lang="en-US" sz="7200" b="0" i="0" u="sng" dirty="0">
                <a:solidFill>
                  <a:srgbClr val="2C303C"/>
                </a:solidFill>
                <a:effectLst/>
                <a:latin typeface="+mj-lt"/>
                <a:cs typeface="Times New Roman" panose="02020603050405020304" pitchFamily="18" charset="0"/>
              </a:rPr>
              <a:t>OVERVIEW</a:t>
            </a:r>
          </a:p>
          <a:p>
            <a:pPr marL="0" indent="0">
              <a:lnSpc>
                <a:spcPct val="150000"/>
              </a:lnSpc>
              <a:buNone/>
            </a:pPr>
            <a:r>
              <a:rPr lang="en-US" sz="7200" b="0" i="0" dirty="0">
                <a:solidFill>
                  <a:srgbClr val="2C303C"/>
                </a:solidFill>
                <a:effectLst/>
                <a:latin typeface="Times New Roman" panose="02020603050405020304" pitchFamily="18" charset="0"/>
                <a:cs typeface="Times New Roman" panose="02020603050405020304" pitchFamily="18" charset="0"/>
              </a:rPr>
              <a:t>The competition offers final-year undergraduate and graduate students the opportunity to-</a:t>
            </a:r>
          </a:p>
          <a:p>
            <a:pPr>
              <a:lnSpc>
                <a:spcPct val="150000"/>
              </a:lnSpc>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a:t>
            </a:r>
            <a:r>
              <a:rPr lang="en-US" sz="7200" dirty="0">
                <a:solidFill>
                  <a:srgbClr val="2C303C"/>
                </a:solidFill>
                <a:latin typeface="Times New Roman" panose="02020603050405020304" pitchFamily="18" charset="0"/>
                <a:cs typeface="Times New Roman" panose="02020603050405020304" pitchFamily="18" charset="0"/>
              </a:rPr>
              <a:t>F</a:t>
            </a:r>
            <a:r>
              <a:rPr lang="en-US" sz="7200" b="0" i="0" dirty="0">
                <a:solidFill>
                  <a:srgbClr val="2C303C"/>
                </a:solidFill>
                <a:effectLst/>
                <a:latin typeface="Times New Roman" panose="02020603050405020304" pitchFamily="18" charset="0"/>
                <a:cs typeface="Times New Roman" panose="02020603050405020304" pitchFamily="18" charset="0"/>
              </a:rPr>
              <a:t>orm their own multidisciplinary teams </a:t>
            </a:r>
          </a:p>
          <a:p>
            <a:pPr>
              <a:lnSpc>
                <a:spcPct val="150000"/>
              </a:lnSpc>
              <a:buFont typeface="Arial" panose="020B0604020202020204" pitchFamily="34" charset="0"/>
              <a:buChar char="•"/>
            </a:pPr>
            <a:r>
              <a:rPr lang="en-US" sz="7200" dirty="0">
                <a:solidFill>
                  <a:srgbClr val="2C303C"/>
                </a:solidFill>
                <a:latin typeface="Times New Roman" panose="02020603050405020304" pitchFamily="18" charset="0"/>
                <a:cs typeface="Times New Roman" panose="02020603050405020304" pitchFamily="18" charset="0"/>
              </a:rPr>
              <a:t> E</a:t>
            </a:r>
            <a:r>
              <a:rPr lang="en-US" sz="7200" b="0" i="0" dirty="0">
                <a:solidFill>
                  <a:srgbClr val="2C303C"/>
                </a:solidFill>
                <a:effectLst/>
                <a:latin typeface="Times New Roman" panose="02020603050405020304" pitchFamily="18" charset="0"/>
                <a:cs typeface="Times New Roman" panose="02020603050405020304" pitchFamily="18" charset="0"/>
              </a:rPr>
              <a:t>ngage in a challenging exercise in developing a proposal for a site that reflects the responsible use of land in a creative</a:t>
            </a:r>
            <a:r>
              <a:rPr lang="en-US" sz="7200" dirty="0">
                <a:solidFill>
                  <a:srgbClr val="2C303C"/>
                </a:solidFill>
                <a:latin typeface="Times New Roman" panose="02020603050405020304" pitchFamily="18" charset="0"/>
                <a:cs typeface="Times New Roman" panose="02020603050405020304" pitchFamily="18" charset="0"/>
              </a:rPr>
              <a:t> </a:t>
            </a:r>
            <a:r>
              <a:rPr lang="en-US" sz="7200" b="0" i="0" dirty="0">
                <a:solidFill>
                  <a:srgbClr val="2C303C"/>
                </a:solidFill>
                <a:effectLst/>
                <a:latin typeface="Times New Roman" panose="02020603050405020304" pitchFamily="18" charset="0"/>
                <a:cs typeface="Times New Roman" panose="02020603050405020304" pitchFamily="18" charset="0"/>
              </a:rPr>
              <a:t>and sustainable way. </a:t>
            </a:r>
          </a:p>
          <a:p>
            <a:pPr>
              <a:lnSpc>
                <a:spcPct val="150000"/>
              </a:lnSpc>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Teams of three to five students pursuing degrees in at least two different disciplines will have three weeks to propose a development </a:t>
            </a:r>
            <a:r>
              <a:rPr lang="en-US" sz="7200" b="0" i="0" dirty="0" err="1">
                <a:solidFill>
                  <a:srgbClr val="2C303C"/>
                </a:solidFill>
                <a:effectLst/>
                <a:latin typeface="Times New Roman" panose="02020603050405020304" pitchFamily="18" charset="0"/>
                <a:cs typeface="Times New Roman" panose="02020603050405020304" pitchFamily="18" charset="0"/>
              </a:rPr>
              <a:t>programme</a:t>
            </a:r>
            <a:r>
              <a:rPr lang="en-US" sz="7200" b="0" i="0" dirty="0">
                <a:solidFill>
                  <a:srgbClr val="2C303C"/>
                </a:solidFill>
                <a:effectLst/>
                <a:latin typeface="Times New Roman" panose="02020603050405020304" pitchFamily="18" charset="0"/>
                <a:cs typeface="Times New Roman" panose="02020603050405020304" pitchFamily="18" charset="0"/>
              </a:rPr>
              <a:t> for a real site in a large city in Asia Pacific.</a:t>
            </a:r>
          </a:p>
          <a:p>
            <a:pPr>
              <a:lnSpc>
                <a:spcPct val="150000"/>
              </a:lnSpc>
              <a:buFont typeface="Arial" panose="020B0604020202020204" pitchFamily="34" charset="0"/>
              <a:buChar char="•"/>
            </a:pPr>
            <a:r>
              <a:rPr lang="en-US" sz="7200" b="0" i="0" dirty="0">
                <a:solidFill>
                  <a:srgbClr val="2C303C"/>
                </a:solidFill>
                <a:effectLst/>
                <a:latin typeface="Times New Roman" panose="02020603050405020304" pitchFamily="18" charset="0"/>
                <a:cs typeface="Times New Roman" panose="02020603050405020304" pitchFamily="18" charset="0"/>
              </a:rPr>
              <a:t> Team entries will include narratives of their proposals including graphic boards, urban design and market-feasible financial data.</a:t>
            </a:r>
          </a:p>
          <a:p>
            <a:pPr>
              <a:lnSpc>
                <a:spcPct val="150000"/>
              </a:lnSpc>
              <a:buFont typeface="Arial" panose="020B0604020202020204" pitchFamily="34" charset="0"/>
              <a:buChar char="•"/>
            </a:pPr>
            <a:r>
              <a:rPr lang="en-US" sz="7200" dirty="0">
                <a:solidFill>
                  <a:srgbClr val="2C303C"/>
                </a:solidFill>
                <a:latin typeface="Times New Roman" panose="02020603050405020304" pitchFamily="18" charset="0"/>
                <a:cs typeface="Times New Roman" panose="02020603050405020304" pitchFamily="18" charset="0"/>
              </a:rPr>
              <a:t> This </a:t>
            </a:r>
            <a:r>
              <a:rPr lang="en-US" sz="7200" b="0" i="0" dirty="0">
                <a:solidFill>
                  <a:srgbClr val="2C303C"/>
                </a:solidFill>
                <a:effectLst/>
                <a:latin typeface="Times New Roman" panose="02020603050405020304" pitchFamily="18" charset="0"/>
                <a:cs typeface="Times New Roman" panose="02020603050405020304" pitchFamily="18" charset="0"/>
              </a:rPr>
              <a:t>is an ideas competition and be assessed as such. There is no expectation that anyone will apply the submitted schemes to the site.  </a:t>
            </a:r>
            <a:endParaRPr lang="en-IN" sz="7200" dirty="0">
              <a:latin typeface="Times New Roman" panose="0202060305040502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C656A500-20DA-C901-D4F7-AA9326D2DF89}"/>
              </a:ext>
            </a:extLst>
          </p:cNvPr>
          <p:cNvSpPr txBox="1"/>
          <p:nvPr/>
        </p:nvSpPr>
        <p:spPr>
          <a:xfrm>
            <a:off x="6319587" y="6090791"/>
            <a:ext cx="6093994" cy="538609"/>
          </a:xfrm>
          <a:prstGeom prst="rect">
            <a:avLst/>
          </a:prstGeom>
          <a:noFill/>
        </p:spPr>
        <p:txBody>
          <a:bodyPr wrap="square">
            <a:spAutoFit/>
          </a:bodyPr>
          <a:lstStyle/>
          <a:p>
            <a:r>
              <a:rPr lang="en-IN" sz="1100" dirty="0">
                <a:hlinkClick r:id="rId2"/>
              </a:rPr>
              <a:t>https://asia.uli.org/programs/awards-and-competition/uli-hines-student-competition-asia-pacific/</a:t>
            </a:r>
            <a:endParaRPr lang="en-IN" sz="1100" dirty="0"/>
          </a:p>
          <a:p>
            <a:endParaRPr lang="en-IN" dirty="0"/>
          </a:p>
        </p:txBody>
      </p:sp>
    </p:spTree>
    <p:extLst>
      <p:ext uri="{BB962C8B-B14F-4D97-AF65-F5344CB8AC3E}">
        <p14:creationId xmlns:p14="http://schemas.microsoft.com/office/powerpoint/2010/main" val="328673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937626" y="-293967"/>
            <a:ext cx="10058400" cy="1450757"/>
          </a:xfrm>
        </p:spPr>
        <p:txBody>
          <a:bodyPr>
            <a:normAutofit/>
          </a:bodyPr>
          <a:lstStyle/>
          <a:p>
            <a:r>
              <a:rPr lang="en-US" dirty="0">
                <a:latin typeface="+mj-lt"/>
              </a:rPr>
              <a:t>Competition </a:t>
            </a:r>
            <a:r>
              <a:rPr lang="en-US" dirty="0"/>
              <a:t>Guidelines</a:t>
            </a:r>
            <a:endParaRPr lang="en-IN" dirty="0"/>
          </a:p>
        </p:txBody>
      </p:sp>
      <p:cxnSp>
        <p:nvCxnSpPr>
          <p:cNvPr id="34" name="Straight Connector 33">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7" name="Content Placeholder 2">
            <a:extLst>
              <a:ext uri="{FF2B5EF4-FFF2-40B4-BE49-F238E27FC236}">
                <a16:creationId xmlns:a16="http://schemas.microsoft.com/office/drawing/2014/main" id="{EA723574-6347-44A2-2DA0-41E28A869312}"/>
              </a:ext>
            </a:extLst>
          </p:cNvPr>
          <p:cNvGraphicFramePr>
            <a:graphicFrameLocks noGrp="1"/>
          </p:cNvGraphicFramePr>
          <p:nvPr>
            <p:ph idx="1"/>
            <p:extLst>
              <p:ext uri="{D42A27DB-BD31-4B8C-83A1-F6EECF244321}">
                <p14:modId xmlns:p14="http://schemas.microsoft.com/office/powerpoint/2010/main" val="2459239396"/>
              </p:ext>
            </p:extLst>
          </p:nvPr>
        </p:nvGraphicFramePr>
        <p:xfrm>
          <a:off x="752864" y="1450757"/>
          <a:ext cx="10848295" cy="44558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1D55998-3685-E57C-715A-B8FF32F8CB64}"/>
              </a:ext>
            </a:extLst>
          </p:cNvPr>
          <p:cNvSpPr txBox="1"/>
          <p:nvPr/>
        </p:nvSpPr>
        <p:spPr>
          <a:xfrm>
            <a:off x="6096000" y="6083959"/>
            <a:ext cx="6096000" cy="538609"/>
          </a:xfrm>
          <a:prstGeom prst="rect">
            <a:avLst/>
          </a:prstGeom>
          <a:noFill/>
        </p:spPr>
        <p:txBody>
          <a:bodyPr wrap="square">
            <a:spAutoFit/>
          </a:bodyPr>
          <a:lstStyle/>
          <a:p>
            <a:r>
              <a:rPr lang="en-IN" sz="1100" dirty="0">
                <a:hlinkClick r:id="rId7"/>
              </a:rPr>
              <a:t>https://asia.uli.org/programs/awards-and-competition/uli-hines-student-competition-asia-pacific/faqs/</a:t>
            </a:r>
            <a:endParaRPr lang="en-IN" sz="1100" dirty="0"/>
          </a:p>
          <a:p>
            <a:endParaRPr lang="en-IN" dirty="0"/>
          </a:p>
        </p:txBody>
      </p:sp>
    </p:spTree>
    <p:extLst>
      <p:ext uri="{BB962C8B-B14F-4D97-AF65-F5344CB8AC3E}">
        <p14:creationId xmlns:p14="http://schemas.microsoft.com/office/powerpoint/2010/main" val="182756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48076B-34CD-4E09-60AE-1C38751C7B32}"/>
              </a:ext>
            </a:extLst>
          </p:cNvPr>
          <p:cNvSpPr>
            <a:spLocks noGrp="1"/>
          </p:cNvSpPr>
          <p:nvPr>
            <p:ph type="title"/>
          </p:nvPr>
        </p:nvSpPr>
        <p:spPr>
          <a:xfrm>
            <a:off x="643468" y="643467"/>
            <a:ext cx="3073550" cy="5126203"/>
          </a:xfrm>
        </p:spPr>
        <p:txBody>
          <a:bodyPr anchor="ctr">
            <a:normAutofit/>
          </a:bodyPr>
          <a:lstStyle/>
          <a:p>
            <a:pPr algn="r"/>
            <a:r>
              <a:rPr lang="en-US" sz="4300">
                <a:latin typeface="+mj-lt"/>
              </a:rPr>
              <a:t>Submission requirements</a:t>
            </a:r>
            <a:endParaRPr lang="en-IN" sz="4300" dirty="0"/>
          </a:p>
        </p:txBody>
      </p:sp>
      <p:cxnSp>
        <p:nvCxnSpPr>
          <p:cNvPr id="32" name="Straight Connector 31">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5" name="Content Placeholder 2">
            <a:extLst>
              <a:ext uri="{FF2B5EF4-FFF2-40B4-BE49-F238E27FC236}">
                <a16:creationId xmlns:a16="http://schemas.microsoft.com/office/drawing/2014/main" id="{3CA5D766-FDF3-D61C-64DD-63B4560D7C3B}"/>
              </a:ext>
            </a:extLst>
          </p:cNvPr>
          <p:cNvSpPr>
            <a:spLocks noGrp="1"/>
          </p:cNvSpPr>
          <p:nvPr>
            <p:ph idx="1"/>
          </p:nvPr>
        </p:nvSpPr>
        <p:spPr>
          <a:xfrm>
            <a:off x="4363785" y="217715"/>
            <a:ext cx="7639525" cy="5892800"/>
          </a:xfrm>
        </p:spPr>
        <p:txBody>
          <a:bodyPr anchor="ctr">
            <a:normAutofit lnSpcReduction="10000"/>
          </a:bodyPr>
          <a:lstStyle/>
          <a:p>
            <a:pPr>
              <a:lnSpc>
                <a:spcPct val="100000"/>
              </a:lnSpc>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Planning context and analysis</a:t>
            </a:r>
          </a:p>
          <a:p>
            <a:pPr marL="0" indent="0">
              <a:lnSpc>
                <a:spcPct val="100000"/>
              </a:lnSpc>
              <a:buNone/>
            </a:pPr>
            <a:r>
              <a:rPr lang="en-US" sz="1700" dirty="0">
                <a:latin typeface="Times New Roman" panose="02020603050405020304" pitchFamily="18" charset="0"/>
                <a:cs typeface="Times New Roman" panose="02020603050405020304" pitchFamily="18" charset="0"/>
              </a:rPr>
              <a:t>Describe overall patterns and concepts for local and regional issues the team considers relevant, including, for example, land use, transport networks, environmental, sustainability, and resilience considerations and land use proposals.</a:t>
            </a:r>
          </a:p>
          <a:p>
            <a:pPr>
              <a:lnSpc>
                <a:spcPct val="100000"/>
              </a:lnSpc>
              <a:buFont typeface="Arial" panose="020B0604020202020204" pitchFamily="34" charset="0"/>
              <a:buChar char="•"/>
            </a:pP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Site plan</a:t>
            </a:r>
          </a:p>
          <a:p>
            <a:pPr marL="0" indent="0">
              <a:lnSpc>
                <a:spcPct val="100000"/>
              </a:lnSpc>
              <a:buNone/>
            </a:pPr>
            <a:r>
              <a:rPr lang="en-US" sz="1700" dirty="0">
                <a:latin typeface="Times New Roman" panose="02020603050405020304" pitchFamily="18" charset="0"/>
                <a:cs typeface="Times New Roman" panose="02020603050405020304" pitchFamily="18" charset="0"/>
              </a:rPr>
              <a:t>Your site plan should communicate the following -land and building uses, street networks and public infrastructure, and general concepts for landscape and open space.</a:t>
            </a:r>
          </a:p>
          <a:p>
            <a:pPr>
              <a:lnSpc>
                <a:spcPct val="100000"/>
              </a:lnSpc>
              <a:buFont typeface="Arial" panose="020B0604020202020204" pitchFamily="34" charset="0"/>
              <a:buChar char="•"/>
            </a:pP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Urban design </a:t>
            </a:r>
          </a:p>
          <a:p>
            <a:pPr marL="0" indent="0">
              <a:lnSpc>
                <a:spcPct val="100000"/>
              </a:lnSpc>
              <a:buNone/>
            </a:pPr>
            <a:r>
              <a:rPr lang="en-US" sz="1700" dirty="0">
                <a:latin typeface="Times New Roman" panose="02020603050405020304" pitchFamily="18" charset="0"/>
                <a:cs typeface="Times New Roman" panose="02020603050405020304" pitchFamily="18" charset="0"/>
              </a:rPr>
              <a:t>Consider overall design characteristics, building typology, architecture, public realm enhancements, along with circulation networks and access to and within the Study Area;</a:t>
            </a:r>
          </a:p>
          <a:p>
            <a:pPr>
              <a:lnSpc>
                <a:spcPct val="100000"/>
              </a:lnSpc>
              <a:buFont typeface="Arial" panose="020B0604020202020204" pitchFamily="34" charset="0"/>
              <a:buChar char="•"/>
            </a:pP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Site-specific illustrations of new development </a:t>
            </a:r>
          </a:p>
          <a:p>
            <a:pPr marL="0" indent="0">
              <a:lnSpc>
                <a:spcPct val="100000"/>
              </a:lnSpc>
              <a:buNone/>
            </a:pPr>
            <a:r>
              <a:rPr lang="en-US" sz="1700" dirty="0">
                <a:latin typeface="Times New Roman" panose="02020603050405020304" pitchFamily="18" charset="0"/>
                <a:cs typeface="Times New Roman" panose="02020603050405020304" pitchFamily="18" charset="0"/>
              </a:rPr>
              <a:t>Include annotated illustrations of the site that clearly Illustrate massing and scale for the public and private realms, along with public space components, and how they will be used.</a:t>
            </a:r>
          </a:p>
          <a:p>
            <a:pPr>
              <a:lnSpc>
                <a:spcPct val="100000"/>
              </a:lnSpc>
              <a:buFont typeface="Arial" panose="020B0604020202020204" pitchFamily="34" charset="0"/>
              <a:buChar char="•"/>
            </a:pP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Development schedule and finances</a:t>
            </a:r>
          </a:p>
          <a:p>
            <a:pPr marL="0" indent="0">
              <a:lnSpc>
                <a:spcPct val="100000"/>
              </a:lnSpc>
              <a:buNone/>
            </a:pPr>
            <a:r>
              <a:rPr lang="en-US" sz="1700" dirty="0">
                <a:latin typeface="Times New Roman" panose="02020603050405020304" pitchFamily="18" charset="0"/>
                <a:cs typeface="Times New Roman" panose="02020603050405020304" pitchFamily="18" charset="0"/>
              </a:rPr>
              <a:t>ULI will provide a generic proforma template for the development feasibility study that can be used as a basis for the submission.</a:t>
            </a:r>
            <a:endParaRPr lang="en-IN" sz="1700" dirty="0">
              <a:latin typeface="Times New Roman" panose="02020603050405020304" pitchFamily="18" charset="0"/>
              <a:cs typeface="Times New Roman" panose="02020603050405020304" pitchFamily="18" charset="0"/>
            </a:endParaRPr>
          </a:p>
        </p:txBody>
      </p:sp>
      <p:sp>
        <p:nvSpPr>
          <p:cNvPr id="34" name="Rectangle 33">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Box 5">
            <a:extLst>
              <a:ext uri="{FF2B5EF4-FFF2-40B4-BE49-F238E27FC236}">
                <a16:creationId xmlns:a16="http://schemas.microsoft.com/office/drawing/2014/main" id="{94DA2F0B-901D-BD77-D053-FA6B4CCD2076}"/>
              </a:ext>
            </a:extLst>
          </p:cNvPr>
          <p:cNvSpPr txBox="1"/>
          <p:nvPr/>
        </p:nvSpPr>
        <p:spPr>
          <a:xfrm>
            <a:off x="6001655" y="6032520"/>
            <a:ext cx="6096000" cy="446276"/>
          </a:xfrm>
          <a:prstGeom prst="rect">
            <a:avLst/>
          </a:prstGeom>
          <a:noFill/>
        </p:spPr>
        <p:txBody>
          <a:bodyPr wrap="square">
            <a:spAutoFit/>
          </a:bodyPr>
          <a:lstStyle/>
          <a:p>
            <a:r>
              <a:rPr lang="en-IN" sz="1100" dirty="0">
                <a:hlinkClick r:id="rId2"/>
              </a:rPr>
              <a:t>https://asia.uli.org/programs/awards-and-competition/uli-hines-student-competition-asia-pacific/faqs/</a:t>
            </a:r>
            <a:endParaRPr lang="en-IN" sz="1100" dirty="0"/>
          </a:p>
          <a:p>
            <a:endParaRPr lang="en-IN" sz="1200" dirty="0"/>
          </a:p>
        </p:txBody>
      </p:sp>
    </p:spTree>
    <p:extLst>
      <p:ext uri="{BB962C8B-B14F-4D97-AF65-F5344CB8AC3E}">
        <p14:creationId xmlns:p14="http://schemas.microsoft.com/office/powerpoint/2010/main" val="242080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84">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Object 1">
            <a:extLst>
              <a:ext uri="{FF2B5EF4-FFF2-40B4-BE49-F238E27FC236}">
                <a16:creationId xmlns:a16="http://schemas.microsoft.com/office/drawing/2014/main" id="{7AA95910-E140-A733-D831-94F3A85B91AB}"/>
              </a:ext>
            </a:extLst>
          </p:cNvPr>
          <p:cNvGraphicFramePr>
            <a:graphicFrameLocks noChangeAspect="1"/>
          </p:cNvGraphicFramePr>
          <p:nvPr>
            <p:extLst>
              <p:ext uri="{D42A27DB-BD31-4B8C-83A1-F6EECF244321}">
                <p14:modId xmlns:p14="http://schemas.microsoft.com/office/powerpoint/2010/main" val="4009562758"/>
              </p:ext>
            </p:extLst>
          </p:nvPr>
        </p:nvGraphicFramePr>
        <p:xfrm>
          <a:off x="5481638" y="3232150"/>
          <a:ext cx="1228725" cy="390525"/>
        </p:xfrm>
        <a:graphic>
          <a:graphicData uri="http://schemas.openxmlformats.org/presentationml/2006/ole">
            <mc:AlternateContent xmlns:mc="http://schemas.openxmlformats.org/markup-compatibility/2006">
              <mc:Choice xmlns:v="urn:schemas-microsoft-com:vml" Requires="v">
                <p:oleObj name="Worksheet" r:id="rId2" imgW="1228690" imgH="390708" progId="Excel.Sheet.12">
                  <p:embed/>
                </p:oleObj>
              </mc:Choice>
              <mc:Fallback>
                <p:oleObj name="Worksheet" r:id="rId2" imgW="1228690" imgH="390708" progId="Excel.Sheet.12">
                  <p:embed/>
                  <p:pic>
                    <p:nvPicPr>
                      <p:cNvPr id="0" name=""/>
                      <p:cNvPicPr/>
                      <p:nvPr/>
                    </p:nvPicPr>
                    <p:blipFill>
                      <a:blip r:embed="rId3"/>
                      <a:stretch>
                        <a:fillRect/>
                      </a:stretch>
                    </p:blipFill>
                    <p:spPr>
                      <a:xfrm>
                        <a:off x="5481638" y="3232150"/>
                        <a:ext cx="1228725" cy="390525"/>
                      </a:xfrm>
                      <a:prstGeom prst="rect">
                        <a:avLst/>
                      </a:prstGeom>
                    </p:spPr>
                  </p:pic>
                </p:oleObj>
              </mc:Fallback>
            </mc:AlternateContent>
          </a:graphicData>
        </a:graphic>
      </p:graphicFrame>
      <p:graphicFrame>
        <p:nvGraphicFramePr>
          <p:cNvPr id="3" name="Table 3">
            <a:extLst>
              <a:ext uri="{FF2B5EF4-FFF2-40B4-BE49-F238E27FC236}">
                <a16:creationId xmlns:a16="http://schemas.microsoft.com/office/drawing/2014/main" id="{649A8A12-0BB6-FA24-6D92-877E8BD893BA}"/>
              </a:ext>
            </a:extLst>
          </p:cNvPr>
          <p:cNvGraphicFramePr>
            <a:graphicFrameLocks noGrp="1"/>
          </p:cNvGraphicFramePr>
          <p:nvPr>
            <p:extLst>
              <p:ext uri="{D42A27DB-BD31-4B8C-83A1-F6EECF244321}">
                <p14:modId xmlns:p14="http://schemas.microsoft.com/office/powerpoint/2010/main" val="669641804"/>
              </p:ext>
            </p:extLst>
          </p:nvPr>
        </p:nvGraphicFramePr>
        <p:xfrm>
          <a:off x="1081915" y="613648"/>
          <a:ext cx="10116172" cy="4992022"/>
        </p:xfrm>
        <a:graphic>
          <a:graphicData uri="http://schemas.openxmlformats.org/drawingml/2006/table">
            <a:tbl>
              <a:tblPr bandRow="1">
                <a:tableStyleId>{5C22544A-7EE6-4342-B048-85BDC9FD1C3A}</a:tableStyleId>
              </a:tblPr>
              <a:tblGrid>
                <a:gridCol w="5058086">
                  <a:extLst>
                    <a:ext uri="{9D8B030D-6E8A-4147-A177-3AD203B41FA5}">
                      <a16:colId xmlns:a16="http://schemas.microsoft.com/office/drawing/2014/main" val="2785494892"/>
                    </a:ext>
                  </a:extLst>
                </a:gridCol>
                <a:gridCol w="5058086">
                  <a:extLst>
                    <a:ext uri="{9D8B030D-6E8A-4147-A177-3AD203B41FA5}">
                      <a16:colId xmlns:a16="http://schemas.microsoft.com/office/drawing/2014/main" val="2852930663"/>
                    </a:ext>
                  </a:extLst>
                </a:gridCol>
              </a:tblGrid>
              <a:tr h="465412">
                <a:tc gridSpan="2">
                  <a:txBody>
                    <a:bodyPr/>
                    <a:lstStyle/>
                    <a:p>
                      <a:pPr algn="ctr"/>
                      <a:r>
                        <a:rPr lang="en-US" b="1" dirty="0">
                          <a:latin typeface="Times New Roman" panose="02020603050405020304" pitchFamily="18" charset="0"/>
                          <a:cs typeface="Times New Roman" panose="02020603050405020304" pitchFamily="18" charset="0"/>
                        </a:rPr>
                        <a:t>Schedule Of the Competition</a:t>
                      </a:r>
                      <a:endParaRPr lang="en-IN" b="1" dirty="0">
                        <a:latin typeface="Times New Roman" panose="02020603050405020304" pitchFamily="18" charset="0"/>
                        <a:cs typeface="Times New Roman" panose="02020603050405020304" pitchFamily="18" charset="0"/>
                      </a:endParaRPr>
                    </a:p>
                  </a:txBody>
                  <a:tcPr/>
                </a:tc>
                <a:tc hMerge="1">
                  <a:txBody>
                    <a:bodyPr/>
                    <a:lstStyle/>
                    <a:p>
                      <a:endParaRPr lang="en-IN" dirty="0"/>
                    </a:p>
                  </a:txBody>
                  <a:tcPr/>
                </a:tc>
                <a:extLst>
                  <a:ext uri="{0D108BD9-81ED-4DB2-BD59-A6C34878D82A}">
                    <a16:rowId xmlns:a16="http://schemas.microsoft.com/office/drawing/2014/main" val="1082042750"/>
                  </a:ext>
                </a:extLst>
              </a:tr>
              <a:tr h="465412">
                <a:tc>
                  <a:txBody>
                    <a:bodyPr/>
                    <a:lstStyle/>
                    <a:p>
                      <a:pPr algn="ctr"/>
                      <a:r>
                        <a:rPr lang="en-IN" sz="1800" b="1" i="0" kern="1200" cap="none" spc="0" dirty="0">
                          <a:solidFill>
                            <a:schemeClr val="tx1"/>
                          </a:solidFill>
                          <a:effectLst/>
                          <a:latin typeface="Times New Roman" panose="02020603050405020304" pitchFamily="18" charset="0"/>
                          <a:ea typeface="+mn-ea"/>
                          <a:cs typeface="Times New Roman" panose="02020603050405020304" pitchFamily="18" charset="0"/>
                        </a:rPr>
                        <a:t>Registration Period</a:t>
                      </a:r>
                      <a:r>
                        <a:rPr lang="en-IN" sz="1100" b="1"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IN" sz="1800" b="0" i="0" kern="1200" cap="none" spc="0" dirty="0">
                          <a:solidFill>
                            <a:schemeClr val="tx1"/>
                          </a:solidFill>
                          <a:effectLst/>
                          <a:latin typeface="Times New Roman" panose="02020603050405020304" pitchFamily="18" charset="0"/>
                          <a:ea typeface="+mn-ea"/>
                          <a:cs typeface="Times New Roman" panose="02020603050405020304" pitchFamily="18" charset="0"/>
                        </a:rPr>
                        <a:t>25 October 2022 – 16 December 2022</a:t>
                      </a:r>
                      <a:endParaRPr lang="en-IN" dirty="0"/>
                    </a:p>
                  </a:txBody>
                  <a:tcPr/>
                </a:tc>
                <a:extLst>
                  <a:ext uri="{0D108BD9-81ED-4DB2-BD59-A6C34878D82A}">
                    <a16:rowId xmlns:a16="http://schemas.microsoft.com/office/drawing/2014/main" val="1146317242"/>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Notification of Eligible Teams</a:t>
                      </a:r>
                      <a:r>
                        <a:rPr lang="en-US" sz="1100" b="1"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20 February 2023</a:t>
                      </a:r>
                      <a:endParaRPr lang="en-IN" dirty="0"/>
                    </a:p>
                  </a:txBody>
                  <a:tcPr/>
                </a:tc>
                <a:extLst>
                  <a:ext uri="{0D108BD9-81ED-4DB2-BD59-A6C34878D82A}">
                    <a16:rowId xmlns:a16="http://schemas.microsoft.com/office/drawing/2014/main" val="2141715491"/>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Site Announced</a:t>
                      </a:r>
                      <a:r>
                        <a:rPr lang="en-US" sz="1100" b="1"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27 February 2023</a:t>
                      </a:r>
                      <a:endParaRPr lang="en-IN" dirty="0"/>
                    </a:p>
                  </a:txBody>
                  <a:tcPr/>
                </a:tc>
                <a:extLst>
                  <a:ext uri="{0D108BD9-81ED-4DB2-BD59-A6C34878D82A}">
                    <a16:rowId xmlns:a16="http://schemas.microsoft.com/office/drawing/2014/main" val="1499203911"/>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Release of Competition Brief</a:t>
                      </a: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3 March 2023</a:t>
                      </a:r>
                      <a:endParaRPr lang="en-IN" dirty="0"/>
                    </a:p>
                  </a:txBody>
                  <a:tcPr/>
                </a:tc>
                <a:extLst>
                  <a:ext uri="{0D108BD9-81ED-4DB2-BD59-A6C34878D82A}">
                    <a16:rowId xmlns:a16="http://schemas.microsoft.com/office/drawing/2014/main" val="3443767165"/>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Competition Period</a:t>
                      </a: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3 March – 27 March 2023</a:t>
                      </a:r>
                      <a:endParaRPr lang="en-IN" dirty="0"/>
                    </a:p>
                  </a:txBody>
                  <a:tcPr/>
                </a:tc>
                <a:extLst>
                  <a:ext uri="{0D108BD9-81ED-4DB2-BD59-A6C34878D82A}">
                    <a16:rowId xmlns:a16="http://schemas.microsoft.com/office/drawing/2014/main" val="1767440417"/>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Finalists Announced</a:t>
                      </a: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13 April 2023</a:t>
                      </a:r>
                      <a:endParaRPr lang="en-IN" dirty="0"/>
                    </a:p>
                  </a:txBody>
                  <a:tcPr/>
                </a:tc>
                <a:extLst>
                  <a:ext uri="{0D108BD9-81ED-4DB2-BD59-A6C34878D82A}">
                    <a16:rowId xmlns:a16="http://schemas.microsoft.com/office/drawing/2014/main" val="679505332"/>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Virtual Finalist Presentation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20 April 2023</a:t>
                      </a:r>
                      <a:endParaRPr lang="en-IN" dirty="0"/>
                    </a:p>
                  </a:txBody>
                  <a:tcPr/>
                </a:tc>
                <a:extLst>
                  <a:ext uri="{0D108BD9-81ED-4DB2-BD59-A6C34878D82A}">
                    <a16:rowId xmlns:a16="http://schemas.microsoft.com/office/drawing/2014/main" val="2188130826"/>
                  </a:ext>
                </a:extLst>
              </a:tr>
              <a:tr h="465412">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Winner Announced</a:t>
                      </a: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28 April 2023</a:t>
                      </a:r>
                      <a:endParaRPr lang="en-IN" dirty="0"/>
                    </a:p>
                  </a:txBody>
                  <a:tcPr/>
                </a:tc>
                <a:extLst>
                  <a:ext uri="{0D108BD9-81ED-4DB2-BD59-A6C34878D82A}">
                    <a16:rowId xmlns:a16="http://schemas.microsoft.com/office/drawing/2014/main" val="914135136"/>
                  </a:ext>
                </a:extLst>
              </a:tr>
              <a:tr h="803314">
                <a:tc>
                  <a:txBody>
                    <a:bodyPr/>
                    <a:lstStyle/>
                    <a:p>
                      <a:pPr algn="ct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Winning Team to Join the</a:t>
                      </a:r>
                      <a:b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br>
                      <a:r>
                        <a:rPr lang="en-US" sz="1800" b="1" i="0" kern="1200" cap="none" spc="0" dirty="0">
                          <a:solidFill>
                            <a:schemeClr val="tx1"/>
                          </a:solidFill>
                          <a:effectLst/>
                          <a:latin typeface="Times New Roman" panose="02020603050405020304" pitchFamily="18" charset="0"/>
                          <a:ea typeface="+mn-ea"/>
                          <a:cs typeface="Times New Roman" panose="02020603050405020304" pitchFamily="18" charset="0"/>
                        </a:rPr>
                        <a:t>    ULI Asia Pacific Summit 2023</a:t>
                      </a: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 </a:t>
                      </a:r>
                      <a:endParaRPr lang="en-IN" dirty="0"/>
                    </a:p>
                  </a:txBody>
                  <a:tcPr/>
                </a:tc>
                <a:tc>
                  <a:txBody>
                    <a:bodyPr/>
                    <a:lstStyle/>
                    <a:p>
                      <a:pPr algn="ctr"/>
                      <a:r>
                        <a:rPr lang="en-US" sz="1800" b="0" i="0" kern="1200" cap="none" spc="0" dirty="0">
                          <a:solidFill>
                            <a:schemeClr val="tx1"/>
                          </a:solidFill>
                          <a:effectLst/>
                          <a:latin typeface="Times New Roman" panose="02020603050405020304" pitchFamily="18" charset="0"/>
                          <a:ea typeface="+mn-ea"/>
                          <a:cs typeface="Times New Roman" panose="02020603050405020304" pitchFamily="18" charset="0"/>
                        </a:rPr>
                        <a:t>30 May – 1 June 2023 </a:t>
                      </a:r>
                      <a:endParaRPr lang="en-IN" dirty="0"/>
                    </a:p>
                  </a:txBody>
                  <a:tcPr/>
                </a:tc>
                <a:extLst>
                  <a:ext uri="{0D108BD9-81ED-4DB2-BD59-A6C34878D82A}">
                    <a16:rowId xmlns:a16="http://schemas.microsoft.com/office/drawing/2014/main" val="2437070464"/>
                  </a:ext>
                </a:extLst>
              </a:tr>
            </a:tbl>
          </a:graphicData>
        </a:graphic>
      </p:graphicFrame>
      <p:sp>
        <p:nvSpPr>
          <p:cNvPr id="5" name="TextBox 4">
            <a:extLst>
              <a:ext uri="{FF2B5EF4-FFF2-40B4-BE49-F238E27FC236}">
                <a16:creationId xmlns:a16="http://schemas.microsoft.com/office/drawing/2014/main" id="{01DB0C48-678A-450C-C20C-7BD8C197ABC3}"/>
              </a:ext>
            </a:extLst>
          </p:cNvPr>
          <p:cNvSpPr txBox="1"/>
          <p:nvPr/>
        </p:nvSpPr>
        <p:spPr>
          <a:xfrm>
            <a:off x="6273370" y="5816025"/>
            <a:ext cx="6093994" cy="584775"/>
          </a:xfrm>
          <a:prstGeom prst="rect">
            <a:avLst/>
          </a:prstGeom>
          <a:noFill/>
        </p:spPr>
        <p:txBody>
          <a:bodyPr wrap="square">
            <a:spAutoFit/>
          </a:bodyPr>
          <a:lstStyle/>
          <a:p>
            <a:r>
              <a:rPr lang="en-IN" sz="1050" dirty="0">
                <a:hlinkClick r:id="rId4"/>
              </a:rPr>
              <a:t>https://asia.uli.org/programs/awards-and-competition/uli-hines-student-competition-asia-pacific/?utm_source=realmagnet&amp;utm_medium=email&amp;utm_campaign=AP%3A%20HInes%20AP%2001</a:t>
            </a:r>
            <a:endParaRPr lang="en-IN" sz="1050" dirty="0"/>
          </a:p>
          <a:p>
            <a:endParaRPr lang="en-IN" sz="1100" dirty="0"/>
          </a:p>
        </p:txBody>
      </p:sp>
    </p:spTree>
    <p:extLst>
      <p:ext uri="{BB962C8B-B14F-4D97-AF65-F5344CB8AC3E}">
        <p14:creationId xmlns:p14="http://schemas.microsoft.com/office/powerpoint/2010/main" val="2081007123"/>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541"/>
      </a:dk2>
      <a:lt2>
        <a:srgbClr val="E2E5E8"/>
      </a:lt2>
      <a:accent1>
        <a:srgbClr val="E88B33"/>
      </a:accent1>
      <a:accent2>
        <a:srgbClr val="AEA33A"/>
      </a:accent2>
      <a:accent3>
        <a:srgbClr val="8CAB4A"/>
      </a:accent3>
      <a:accent4>
        <a:srgbClr val="57B636"/>
      </a:accent4>
      <a:accent5>
        <a:srgbClr val="2EBA43"/>
      </a:accent5>
      <a:accent6>
        <a:srgbClr val="33B67D"/>
      </a:accent6>
      <a:hlink>
        <a:srgbClr val="5F84A8"/>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ppt/theme/themeOverride2.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2.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{AEBEE47C-E7C0-4E7A-9F14-BB13EBCFFB37}tf11437505_win32</Template>
  <TotalTime>11722</TotalTime>
  <Words>1515</Words>
  <Application>Microsoft Office PowerPoint</Application>
  <PresentationFormat>Widescreen</PresentationFormat>
  <Paragraphs>112</Paragraphs>
  <Slides>15</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-apple-system</vt:lpstr>
      <vt:lpstr>Arial</vt:lpstr>
      <vt:lpstr>Calibri</vt:lpstr>
      <vt:lpstr>Georgia Pro Cond Light</vt:lpstr>
      <vt:lpstr>inherit</vt:lpstr>
      <vt:lpstr>Roboto</vt:lpstr>
      <vt:lpstr>Speak Pro</vt:lpstr>
      <vt:lpstr>Times New Roman</vt:lpstr>
      <vt:lpstr>RetrospectVTI</vt:lpstr>
      <vt:lpstr>Worksheet</vt:lpstr>
      <vt:lpstr>PowerPoint Presentation</vt:lpstr>
      <vt:lpstr>What is ULI?</vt:lpstr>
      <vt:lpstr>Association of Hines &amp; ULI</vt:lpstr>
      <vt:lpstr>ULI expands to India</vt:lpstr>
      <vt:lpstr>About the Competition</vt:lpstr>
      <vt:lpstr>About the  Competition</vt:lpstr>
      <vt:lpstr>Competition Guidelines</vt:lpstr>
      <vt:lpstr>Submission requirements</vt:lpstr>
      <vt:lpstr>PowerPoint Presentation</vt:lpstr>
      <vt:lpstr>Eligibility</vt:lpstr>
      <vt:lpstr>Key Points on registration</vt:lpstr>
      <vt:lpstr>How to  apply?</vt:lpstr>
      <vt:lpstr>How to form a team?</vt:lpstr>
      <vt:lpstr>The Incentives for the students?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ULI Hines </dc:title>
  <dc:creator>Dutta, Srishti</dc:creator>
  <cp:lastModifiedBy>Dutta, Srishti</cp:lastModifiedBy>
  <cp:revision>87</cp:revision>
  <dcterms:created xsi:type="dcterms:W3CDTF">2022-11-10T07:27:48Z</dcterms:created>
  <dcterms:modified xsi:type="dcterms:W3CDTF">2022-11-23T06:24:40Z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